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6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6DF9C-19B3-4045-89B0-F7069F989894}" type="datetimeFigureOut">
              <a:rPr lang="en-US" smtClean="0"/>
              <a:pPr/>
              <a:t>11/15/2019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320AE-800D-4951-92B7-6476B0A9B6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sz="4000" b="1" dirty="0" smtClean="0">
                <a:cs typeface="B Titr" pitchFamily="2" charset="-78"/>
              </a:rPr>
              <a:t>ایمنی در کارگاه های ساختمانی</a:t>
            </a:r>
            <a:br>
              <a:rPr lang="fa-IR" sz="4000" b="1" dirty="0" smtClean="0">
                <a:cs typeface="B Titr" pitchFamily="2" charset="-78"/>
              </a:rPr>
            </a:br>
            <a:r>
              <a:rPr lang="en-US" sz="4000" dirty="0" smtClean="0">
                <a:cs typeface="B Titr" pitchFamily="2" charset="-78"/>
              </a:rPr>
              <a:t/>
            </a:r>
            <a:br>
              <a:rPr lang="en-US" sz="4000" dirty="0" smtClean="0">
                <a:cs typeface="B Titr" pitchFamily="2" charset="-78"/>
              </a:rPr>
            </a:br>
            <a:r>
              <a:rPr lang="fa-IR" sz="4000" b="1" dirty="0" smtClean="0">
                <a:cs typeface="B Titr" pitchFamily="2" charset="-78"/>
              </a:rPr>
              <a:t>(ویژه کارگران و استادکاران ساختمانی)</a:t>
            </a:r>
            <a:endParaRPr lang="en-US" sz="4000" dirty="0">
              <a:cs typeface="B Titr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solidFill>
                  <a:srgbClr val="0000FF"/>
                </a:solidFill>
                <a:cs typeface="B Titr" pitchFamily="2" charset="-78"/>
              </a:rPr>
              <a:t>ماده11 آئین نامه حفاظت و بهداشت عمومی کارگاه ها مبنی بر: </a:t>
            </a:r>
            <a:r>
              <a:rPr lang="fa-IR" sz="2800" b="1" dirty="0">
                <a:solidFill>
                  <a:schemeClr val="tx1"/>
                </a:solidFill>
                <a:cs typeface="B Nazanin" pitchFamily="2" charset="-78"/>
              </a:rPr>
              <a:t>ضرورت تامین روشنایی کافی(طبیعی یا مصنوعی) </a:t>
            </a: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کارگاه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535113"/>
            <a:ext cx="3384376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r>
              <a:rPr lang="fa-IR" dirty="0">
                <a:cs typeface="B Titr" pitchFamily="2" charset="-78"/>
              </a:rPr>
              <a:t>	</a:t>
            </a:r>
            <a:r>
              <a:rPr lang="fa-IR" dirty="0" smtClean="0">
                <a:cs typeface="B Titr" pitchFamily="2" charset="-78"/>
              </a:rPr>
              <a:t>روشنایی کم </a:t>
            </a:r>
            <a:r>
              <a:rPr lang="fa-IR" dirty="0">
                <a:cs typeface="B Titr" pitchFamily="2" charset="-78"/>
              </a:rPr>
              <a:t>در کارگاه</a:t>
            </a:r>
            <a:endParaRPr lang="en-US" dirty="0">
              <a:cs typeface="B Titr" pitchFamily="2" charset="-78"/>
            </a:endParaRPr>
          </a:p>
          <a:p>
            <a:pPr algn="ctr"/>
            <a:r>
              <a:rPr lang="fa-IR" u="sng" dirty="0" smtClean="0">
                <a:cs typeface="B Titr" pitchFamily="2" charset="-78"/>
              </a:rPr>
              <a:t>بیماری چشم و حادثه</a:t>
            </a:r>
            <a:endParaRPr lang="en-US" u="sng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Titr" pitchFamily="2" charset="-78"/>
              </a:rPr>
              <a:t>تامین روشنایی کافی در </a:t>
            </a:r>
            <a:r>
              <a:rPr lang="fa-IR" dirty="0" smtClean="0">
                <a:cs typeface="B Titr" pitchFamily="2" charset="-78"/>
              </a:rPr>
              <a:t>کارگاه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7" name="Content Placeholder 6" descr="8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8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30019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solidFill>
                  <a:srgbClr val="0000FF"/>
                </a:solidFill>
                <a:cs typeface="B Titr" pitchFamily="2" charset="-78"/>
              </a:rPr>
              <a:t>ماده61 آئین نامه حفاظت و بهداشت عمومی کارگاه ها مبنی بر: </a:t>
            </a:r>
            <a:r>
              <a:rPr lang="fa-IR" sz="2800" b="1" dirty="0">
                <a:solidFill>
                  <a:schemeClr val="tx1"/>
                </a:solidFill>
                <a:cs typeface="B Nazanin" pitchFamily="2" charset="-78"/>
              </a:rPr>
              <a:t>لزوم استفاده از لباس کار متناسب با نوع </a:t>
            </a: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کار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r>
              <a:rPr lang="fa-IR" dirty="0">
                <a:cs typeface="B Titr" pitchFamily="2" charset="-78"/>
              </a:rPr>
              <a:t>	نداشتن لباس </a:t>
            </a:r>
            <a:r>
              <a:rPr lang="fa-IR" dirty="0" smtClean="0">
                <a:cs typeface="B Titr" pitchFamily="2" charset="-78"/>
              </a:rPr>
              <a:t>کار </a:t>
            </a:r>
            <a:endParaRPr lang="en-US" dirty="0">
              <a:cs typeface="B Titr" pitchFamily="2" charset="-78"/>
            </a:endParaRPr>
          </a:p>
          <a:p>
            <a:pPr algn="ctr"/>
            <a:r>
              <a:rPr lang="fa-IR" dirty="0" smtClean="0">
                <a:cs typeface="B Titr" pitchFamily="2" charset="-78"/>
              </a:rPr>
              <a:t>بیماری پوستی و جراحت 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>
                <a:cs typeface="B Titr" pitchFamily="2" charset="-78"/>
              </a:rPr>
              <a:t>لباس کار متناسب با نوع </a:t>
            </a:r>
            <a:r>
              <a:rPr lang="fa-IR" dirty="0" smtClean="0">
                <a:cs typeface="B Titr" pitchFamily="2" charset="-78"/>
              </a:rPr>
              <a:t>کار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7" name="Content Placeholder 6" descr="9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9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30019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87168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solidFill>
                  <a:srgbClr val="0000FF"/>
                </a:solidFill>
                <a:cs typeface="B Titr" pitchFamily="2" charset="-78"/>
              </a:rPr>
              <a:t>ماده 2 و8 آئین نامه وسایل حفاظت فردی مبنی بر</a:t>
            </a:r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:</a:t>
            </a:r>
            <a:r>
              <a:rPr lang="fa-IR" sz="2800" b="1" dirty="0" smtClean="0">
                <a:cs typeface="B Titr" pitchFamily="2" charset="-78"/>
              </a:rPr>
              <a:t/>
            </a:r>
            <a:br>
              <a:rPr lang="fa-IR" sz="2800" b="1" dirty="0" smtClean="0">
                <a:cs typeface="B Titr" pitchFamily="2" charset="-78"/>
              </a:rPr>
            </a:br>
            <a:r>
              <a:rPr lang="fa-IR" sz="2800" b="1" dirty="0" smtClean="0">
                <a:cs typeface="B Nazanin" pitchFamily="2" charset="-78"/>
              </a:rPr>
              <a:t> </a:t>
            </a:r>
            <a:r>
              <a:rPr lang="fa-IR" sz="2800" b="1" dirty="0">
                <a:cs typeface="B Nazanin" pitchFamily="2" charset="-78"/>
              </a:rPr>
              <a:t>استفاده از وسایل حفاظت فردی متناسب با نوع </a:t>
            </a:r>
            <a:r>
              <a:rPr lang="fa-IR" sz="2800" b="1" dirty="0" smtClean="0">
                <a:cs typeface="B Nazanin" pitchFamily="2" charset="-78"/>
              </a:rPr>
              <a:t>محیط کار</a:t>
            </a:r>
            <a:endParaRPr lang="en-US" sz="28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898776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 rtl="1"/>
            <a:r>
              <a:rPr lang="fa-IR" sz="1800" dirty="0">
                <a:cs typeface="B Titr" pitchFamily="2" charset="-78"/>
              </a:rPr>
              <a:t>	عدم استفاده از لباس کار، دستکش و کفش </a:t>
            </a:r>
            <a:r>
              <a:rPr lang="fa-IR" sz="1800" dirty="0" smtClean="0">
                <a:cs typeface="B Titr" pitchFamily="2" charset="-78"/>
              </a:rPr>
              <a:t> ایمنی </a:t>
            </a:r>
            <a:r>
              <a:rPr lang="fa-IR" sz="1800" u="sng" dirty="0" smtClean="0">
                <a:cs typeface="B Titr" pitchFamily="2" charset="-78"/>
              </a:rPr>
              <a:t>آلودگی بدن و بیماری پوستی</a:t>
            </a:r>
            <a:endParaRPr lang="en-US" sz="1800" u="sng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fa-IR" dirty="0">
                <a:cs typeface="B Titr" pitchFamily="2" charset="-78"/>
              </a:rPr>
              <a:t>استفاده از لباس کار، دستکش و کفش ایمنی </a:t>
            </a:r>
            <a:r>
              <a:rPr lang="fa-IR" dirty="0" smtClean="0">
                <a:cs typeface="B Titr" pitchFamily="2" charset="-78"/>
              </a:rPr>
              <a:t>مناسب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8" name="Content Placeholder 7" descr="10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Content Placeholder 8" descr="10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Down Arrow 6"/>
          <p:cNvSpPr/>
          <p:nvPr/>
        </p:nvSpPr>
        <p:spPr>
          <a:xfrm>
            <a:off x="630019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23728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3200" b="1" dirty="0">
                <a:solidFill>
                  <a:srgbClr val="0000FF"/>
                </a:solidFill>
                <a:cs typeface="B Titr" pitchFamily="2" charset="-78"/>
              </a:rPr>
              <a:t>ماده35 آئین نامه وسایل حفاظت فردی مبنی بر</a:t>
            </a:r>
            <a:r>
              <a:rPr lang="fa-IR" sz="3200" b="1" dirty="0" smtClean="0">
                <a:solidFill>
                  <a:srgbClr val="0000FF"/>
                </a:solidFill>
                <a:cs typeface="B Titr" pitchFamily="2" charset="-78"/>
              </a:rPr>
              <a:t>:</a:t>
            </a:r>
            <a:br>
              <a:rPr lang="fa-IR" sz="32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3200" b="1" dirty="0" smtClean="0">
                <a:solidFill>
                  <a:schemeClr val="tx1"/>
                </a:solidFill>
                <a:cs typeface="B Nazanin" pitchFamily="2" charset="-78"/>
              </a:rPr>
              <a:t> </a:t>
            </a:r>
            <a:r>
              <a:rPr lang="fa-IR" sz="3200" b="1" dirty="0">
                <a:solidFill>
                  <a:schemeClr val="tx1"/>
                </a:solidFill>
                <a:cs typeface="B Nazanin" pitchFamily="2" charset="-78"/>
              </a:rPr>
              <a:t>ضرورت استفاده از وسایل محافظ دستگاه </a:t>
            </a:r>
            <a:r>
              <a:rPr lang="fa-IR" sz="3200" b="1" dirty="0" smtClean="0">
                <a:solidFill>
                  <a:schemeClr val="tx1"/>
                </a:solidFill>
                <a:cs typeface="B Nazanin" pitchFamily="2" charset="-78"/>
              </a:rPr>
              <a:t>تنفسی</a:t>
            </a:r>
            <a:endParaRPr lang="en-US" sz="32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1535113"/>
            <a:ext cx="3672408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fa-IR" dirty="0">
                <a:cs typeface="B Titr" pitchFamily="2" charset="-78"/>
              </a:rPr>
              <a:t>	عدم استفاده از ماسک </a:t>
            </a:r>
            <a:r>
              <a:rPr lang="fa-IR" dirty="0" smtClean="0">
                <a:cs typeface="B Titr" pitchFamily="2" charset="-78"/>
              </a:rPr>
              <a:t>تنفسی ورود گردو غبار مضر به دستگاه تنفسی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4048" y="1535113"/>
            <a:ext cx="3682752" cy="639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>
                <a:cs typeface="B Titr" pitchFamily="2" charset="-78"/>
              </a:rPr>
              <a:t>استفاده از ماسک </a:t>
            </a:r>
            <a:r>
              <a:rPr lang="fa-IR" dirty="0" smtClean="0">
                <a:cs typeface="B Titr" pitchFamily="2" charset="-78"/>
              </a:rPr>
              <a:t>تنفسی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7" name="Content Placeholder 6" descr="11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11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30019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15160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solidFill>
                  <a:srgbClr val="0000FF"/>
                </a:solidFill>
                <a:cs typeface="B Titr" pitchFamily="2" charset="-78"/>
              </a:rPr>
              <a:t>ماده2 و8 آئین نامه وسایل حفاظت فردی مبنی بر: </a:t>
            </a:r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/>
            </a:r>
            <a:b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800" b="1" dirty="0" smtClean="0">
                <a:solidFill>
                  <a:srgbClr val="0000FF"/>
                </a:solidFill>
                <a:cs typeface="B Nazanin" pitchFamily="2" charset="-78"/>
              </a:rPr>
              <a:t>استفاده </a:t>
            </a:r>
            <a:r>
              <a:rPr lang="fa-IR" sz="2800" b="1" dirty="0">
                <a:solidFill>
                  <a:srgbClr val="0000FF"/>
                </a:solidFill>
                <a:cs typeface="B Nazanin" pitchFamily="2" charset="-78"/>
              </a:rPr>
              <a:t>از وسایل حفاظت فردی متناسب با نوع و محیط </a:t>
            </a:r>
            <a:r>
              <a:rPr lang="fa-IR" sz="2800" b="1" dirty="0" smtClean="0">
                <a:solidFill>
                  <a:srgbClr val="0000FF"/>
                </a:solidFill>
                <a:cs typeface="B Nazanin" pitchFamily="2" charset="-78"/>
              </a:rPr>
              <a:t>کار</a:t>
            </a:r>
            <a:endParaRPr lang="en-US" sz="2800" dirty="0">
              <a:solidFill>
                <a:srgbClr val="0000FF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 rtl="1"/>
            <a:r>
              <a:rPr lang="fa-IR" dirty="0">
                <a:cs typeface="B Titr" pitchFamily="2" charset="-78"/>
              </a:rPr>
              <a:t>عدم استفاده از پد زانویی برای زانو زدن بر روی ملات </a:t>
            </a:r>
            <a:r>
              <a:rPr lang="fa-IR" dirty="0" smtClean="0">
                <a:cs typeface="B Titr" pitchFamily="2" charset="-78"/>
              </a:rPr>
              <a:t>سیمان بیماری و آسیب به زانو 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r" rtl="1"/>
            <a:r>
              <a:rPr lang="fa-IR" dirty="0">
                <a:cs typeface="B Titr" pitchFamily="2" charset="-78"/>
              </a:rPr>
              <a:t>استفاده از پد زانویی برای زانو زدن بر روی ملات </a:t>
            </a:r>
            <a:r>
              <a:rPr lang="fa-IR" dirty="0" smtClean="0">
                <a:cs typeface="B Titr" pitchFamily="2" charset="-78"/>
              </a:rPr>
              <a:t>سیمان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7" name="Content Placeholder 6" descr="12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12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30019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cs typeface="B Titr" pitchFamily="2" charset="-78"/>
              </a:rPr>
              <a:t>ماده23 آئین نامه حفاظتی کارگاه های ساختمانی مبنی بر: </a:t>
            </a:r>
            <a:r>
              <a:rPr lang="fa-IR" sz="2800" b="1" dirty="0">
                <a:cs typeface="B Nazanin" pitchFamily="2" charset="-78"/>
              </a:rPr>
              <a:t>استفاده کلیه کارگران ساختمانی از کلاه و کفش </a:t>
            </a:r>
            <a:r>
              <a:rPr lang="fa-IR" sz="2800" b="1" dirty="0" smtClean="0">
                <a:cs typeface="B Nazanin" pitchFamily="2" charset="-78"/>
              </a:rPr>
              <a:t>ایمنی</a:t>
            </a:r>
            <a:endParaRPr lang="en-US" sz="28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535113"/>
            <a:ext cx="3168352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fa-IR" dirty="0">
                <a:cs typeface="B Titr" pitchFamily="2" charset="-78"/>
              </a:rPr>
              <a:t>عدم استفاده از کلاه و کفش ایمنی</a:t>
            </a:r>
            <a:endParaRPr lang="en-US" dirty="0">
              <a:cs typeface="B Titr" pitchFamily="2" charset="-78"/>
            </a:endParaRPr>
          </a:p>
          <a:p>
            <a:r>
              <a:rPr lang="fa-IR" dirty="0" smtClean="0">
                <a:cs typeface="B Titr" pitchFamily="2" charset="-78"/>
              </a:rPr>
              <a:t>سقوط مصالح و آسیب دیدگی سرو پا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76056" y="1535113"/>
            <a:ext cx="3610744" cy="639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Titr" pitchFamily="2" charset="-78"/>
              </a:rPr>
              <a:t>استفاده از کلاه و کفش </a:t>
            </a:r>
            <a:r>
              <a:rPr lang="fa-IR" dirty="0" smtClean="0">
                <a:cs typeface="B Titr" pitchFamily="2" charset="-78"/>
              </a:rPr>
              <a:t>ایمنی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7" name="Content Placeholder 6" descr="13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13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23728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solidFill>
                  <a:srgbClr val="0000FF"/>
                </a:solidFill>
                <a:cs typeface="B Titr" pitchFamily="2" charset="-78"/>
              </a:rPr>
              <a:t>ماده52 آئین نامه حفاظت و بهداشت عمومی کارگاه ها مبنی بر: </a:t>
            </a:r>
            <a:r>
              <a:rPr lang="fa-IR" sz="2800" b="1" dirty="0">
                <a:solidFill>
                  <a:schemeClr val="tx1"/>
                </a:solidFill>
                <a:cs typeface="B Nazanin" pitchFamily="2" charset="-78"/>
              </a:rPr>
              <a:t>ضرورت وجود سرویس بهداشتی به تعداد کافی در </a:t>
            </a: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کارگاه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سرویس بهداشتی نامناسب</a:t>
            </a:r>
            <a:endParaRPr lang="en-US" u="sng" dirty="0" smtClean="0">
              <a:cs typeface="B Titr" pitchFamily="2" charset="-78"/>
            </a:endParaRPr>
          </a:p>
          <a:p>
            <a:pPr algn="ctr"/>
            <a:r>
              <a:rPr lang="fa-IR" u="sng" dirty="0" smtClean="0">
                <a:cs typeface="B Titr" pitchFamily="2" charset="-78"/>
              </a:rPr>
              <a:t>آلودگی محیط کار و انتشار عوامل بیماری زا</a:t>
            </a:r>
            <a:endParaRPr lang="en-US" u="sng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sz="2000" dirty="0">
                <a:cs typeface="B Titr" pitchFamily="2" charset="-78"/>
              </a:rPr>
              <a:t>سرویس بهداشتی مناسب و به تعداد </a:t>
            </a:r>
            <a:r>
              <a:rPr lang="fa-IR" sz="2000" dirty="0" smtClean="0">
                <a:cs typeface="B Titr" pitchFamily="2" charset="-78"/>
              </a:rPr>
              <a:t>کافی</a:t>
            </a:r>
            <a:endParaRPr lang="en-US" sz="2000" dirty="0">
              <a:cs typeface="B Titr" pitchFamily="2" charset="-78"/>
            </a:endParaRPr>
          </a:p>
        </p:txBody>
      </p:sp>
      <p:pic>
        <p:nvPicPr>
          <p:cNvPr id="7" name="Content Placeholder 6" descr="14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14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6774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ماده60 آئین نامه حفاظت و بهداشت عمومی کارگاه ها مبنی بر: </a:t>
            </a:r>
            <a:r>
              <a:rPr lang="fa-IR" sz="2800" b="1" dirty="0" smtClean="0">
                <a:solidFill>
                  <a:schemeClr val="tx1"/>
                </a:solidFill>
                <a:cs typeface="B Titr" pitchFamily="2" charset="-78"/>
              </a:rPr>
              <a:t>شستشوی دست و رو با صابون قبل از صرف غذا</a:t>
            </a:r>
            <a:endParaRPr lang="en-US" sz="28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a-IR" sz="1800" dirty="0" smtClean="0">
                <a:cs typeface="B Titr" pitchFamily="2" charset="-78"/>
              </a:rPr>
              <a:t>ورود مواد شیمیایی به بدن و بیماری </a:t>
            </a:r>
          </a:p>
          <a:p>
            <a:pPr algn="ctr"/>
            <a:r>
              <a:rPr lang="fa-IR" sz="1800" dirty="0" smtClean="0">
                <a:cs typeface="B Titr" pitchFamily="2" charset="-78"/>
              </a:rPr>
              <a:t>عدم شستشوی دست ها جهت صرف غذا</a:t>
            </a:r>
            <a:endParaRPr lang="en-US" sz="1800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fa-IR" dirty="0" smtClean="0">
                <a:cs typeface="B Titr" pitchFamily="2" charset="-78"/>
              </a:rPr>
              <a:t>شستشوی دست و رو قبل از صرف غذا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15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54034"/>
            <a:ext cx="4041775" cy="259297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15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6774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ماده60 آئین نامه حفاظت و بهداشت عمومی کارگاه ها مبنی بر: </a:t>
            </a:r>
            <a:r>
              <a:rPr lang="fa-IR" sz="2800" b="1" dirty="0" smtClean="0">
                <a:solidFill>
                  <a:schemeClr val="tx1"/>
                </a:solidFill>
                <a:cs typeface="B Titr" pitchFamily="2" charset="-78"/>
              </a:rPr>
              <a:t>ضرورت شستشوی بهداشتی</a:t>
            </a:r>
            <a:endParaRPr lang="en-US" sz="28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استفاده از آب غیربهداشتی بشکه ها برای </a:t>
            </a:r>
            <a:r>
              <a:rPr lang="fa-IR" u="sng" dirty="0" smtClean="0">
                <a:cs typeface="B Titr" pitchFamily="2" charset="-78"/>
              </a:rPr>
              <a:t>شستشو ورود عوامل بیماری زا به بدن</a:t>
            </a:r>
            <a:endParaRPr lang="en-US" u="sng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 smtClean="0">
                <a:cs typeface="B Titr" pitchFamily="2" charset="-78"/>
              </a:rPr>
              <a:t>استفاده از آب بهداشتی برای شستشو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16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939049"/>
            <a:ext cx="4041775" cy="242294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16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ماده49 آئین نامه حفاظت و بهداشت عمومی کارگاه ها مبنی بر: </a:t>
            </a: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لزوم دفع بهداشتی فاضلاب در کارگاه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a-IR" sz="1800" dirty="0" smtClean="0">
                <a:cs typeface="B Titr" pitchFamily="2" charset="-78"/>
              </a:rPr>
              <a:t>ورود آب فاضلاب و دستشویی به محوطه</a:t>
            </a:r>
            <a:endParaRPr lang="en-US" sz="1800" dirty="0" smtClean="0">
              <a:cs typeface="B Titr" pitchFamily="2" charset="-78"/>
            </a:endParaRPr>
          </a:p>
          <a:p>
            <a:pPr algn="ctr"/>
            <a:r>
              <a:rPr lang="fa-IR" sz="1800" dirty="0" smtClean="0">
                <a:solidFill>
                  <a:srgbClr val="FF0000"/>
                </a:solidFill>
                <a:cs typeface="B Titr" pitchFamily="2" charset="-78"/>
              </a:rPr>
              <a:t>آلودگی محیط کار و بیماری</a:t>
            </a:r>
            <a:endParaRPr lang="en-US" sz="1800" dirty="0" smtClean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a-IR" sz="1800" dirty="0" smtClean="0">
                <a:cs typeface="B Titr" pitchFamily="2" charset="-78"/>
              </a:rPr>
              <a:t>عدم ورود آب فاضلاب و دستشویی به محوطه </a:t>
            </a:r>
            <a:endParaRPr lang="en-US" sz="1800" dirty="0" smtClean="0">
              <a:cs typeface="B Titr" pitchFamily="2" charset="-78"/>
            </a:endParaRPr>
          </a:p>
        </p:txBody>
      </p:sp>
      <p:pic>
        <p:nvPicPr>
          <p:cNvPr id="7" name="Content Placeholder 6" descr="17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17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fa-IR" dirty="0" smtClean="0">
                <a:cs typeface="B Titr" pitchFamily="2" charset="-78"/>
              </a:rPr>
              <a:t>بر اساس اعلام سازمان  </a:t>
            </a:r>
            <a:r>
              <a:rPr lang="en-US" sz="4800" b="1" dirty="0" smtClean="0">
                <a:cs typeface="B Titr" pitchFamily="2" charset="-78"/>
              </a:rPr>
              <a:t>ILO</a:t>
            </a:r>
            <a:r>
              <a:rPr lang="en-US" sz="4800" dirty="0" smtClean="0">
                <a:cs typeface="B Titr" pitchFamily="2" charset="-78"/>
              </a:rPr>
              <a:t> </a:t>
            </a:r>
            <a:r>
              <a:rPr lang="fa-IR" sz="4800" dirty="0" smtClean="0">
                <a:cs typeface="B Titr" pitchFamily="2" charset="-78"/>
              </a:rPr>
              <a:t> </a:t>
            </a:r>
            <a:r>
              <a:rPr lang="fa-IR" dirty="0" smtClean="0">
                <a:cs typeface="B Titr" pitchFamily="2" charset="-78"/>
              </a:rPr>
              <a:t>در سال 2016</a:t>
            </a:r>
            <a:br>
              <a:rPr lang="fa-IR" dirty="0" smtClean="0">
                <a:cs typeface="B Titr" pitchFamily="2" charset="-78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Titr" pitchFamily="2" charset="-78"/>
              </a:rPr>
              <a:t>در هر </a:t>
            </a:r>
            <a:r>
              <a:rPr lang="fa-IR" sz="2000" dirty="0" smtClean="0">
                <a:solidFill>
                  <a:srgbClr val="FF0000"/>
                </a:solidFill>
                <a:cs typeface="B Titr" pitchFamily="2" charset="-78"/>
              </a:rPr>
              <a:t>15</a:t>
            </a:r>
            <a:r>
              <a:rPr lang="fa-IR" sz="2000" dirty="0" smtClean="0">
                <a:cs typeface="B Titr" pitchFamily="2" charset="-78"/>
              </a:rPr>
              <a:t> ثانیه، </a:t>
            </a:r>
            <a:r>
              <a:rPr lang="fa-IR" sz="2000" dirty="0" smtClean="0">
                <a:solidFill>
                  <a:srgbClr val="FF0000"/>
                </a:solidFill>
                <a:cs typeface="B Titr" pitchFamily="2" charset="-78"/>
              </a:rPr>
              <a:t>یک</a:t>
            </a:r>
            <a:r>
              <a:rPr lang="fa-IR" sz="2000" dirty="0" smtClean="0">
                <a:cs typeface="B Titr" pitchFamily="2" charset="-78"/>
              </a:rPr>
              <a:t> کارگر به دلیل حادثه یا بیماری ناشی از کار فوت می کند.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Titr" pitchFamily="2" charset="-78"/>
              </a:rPr>
              <a:t>در هر </a:t>
            </a:r>
            <a:r>
              <a:rPr lang="fa-IR" sz="2000" dirty="0" smtClean="0">
                <a:solidFill>
                  <a:srgbClr val="FF0000"/>
                </a:solidFill>
                <a:cs typeface="B Titr" pitchFamily="2" charset="-78"/>
              </a:rPr>
              <a:t>15</a:t>
            </a:r>
            <a:r>
              <a:rPr lang="fa-IR" sz="2000" dirty="0" smtClean="0">
                <a:cs typeface="B Titr" pitchFamily="2" charset="-78"/>
              </a:rPr>
              <a:t> ثانیه، </a:t>
            </a:r>
            <a:r>
              <a:rPr lang="fa-IR" sz="2000" dirty="0" smtClean="0">
                <a:solidFill>
                  <a:srgbClr val="FF0000"/>
                </a:solidFill>
                <a:cs typeface="B Titr" pitchFamily="2" charset="-78"/>
              </a:rPr>
              <a:t>153</a:t>
            </a:r>
            <a:r>
              <a:rPr lang="fa-IR" sz="2000" dirty="0" smtClean="0">
                <a:cs typeface="B Titr" pitchFamily="2" charset="-78"/>
              </a:rPr>
              <a:t> کارگر دچار یک حادثه شغلی می شوند.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Titr" pitchFamily="2" charset="-78"/>
              </a:rPr>
              <a:t>در هر </a:t>
            </a:r>
            <a:r>
              <a:rPr lang="fa-IR" sz="2000" dirty="0" smtClean="0">
                <a:solidFill>
                  <a:srgbClr val="FF0000"/>
                </a:solidFill>
                <a:cs typeface="B Titr" pitchFamily="2" charset="-78"/>
              </a:rPr>
              <a:t>روز</a:t>
            </a:r>
            <a:r>
              <a:rPr lang="fa-IR" sz="2000" dirty="0" smtClean="0">
                <a:cs typeface="B Titr" pitchFamily="2" charset="-78"/>
              </a:rPr>
              <a:t>، </a:t>
            </a:r>
            <a:r>
              <a:rPr lang="fa-IR" sz="2000" dirty="0" smtClean="0">
                <a:solidFill>
                  <a:srgbClr val="FF0000"/>
                </a:solidFill>
                <a:cs typeface="B Titr" pitchFamily="2" charset="-78"/>
              </a:rPr>
              <a:t>6300</a:t>
            </a:r>
            <a:r>
              <a:rPr lang="fa-IR" sz="2000" dirty="0" smtClean="0">
                <a:cs typeface="B Titr" pitchFamily="2" charset="-78"/>
              </a:rPr>
              <a:t> نفر به دلیل حوادث شغلی و یا بیماری های مربوط به کار می میرند که منجر به مرگ </a:t>
            </a:r>
            <a:r>
              <a:rPr lang="fa-IR" sz="2000" dirty="0" smtClean="0">
                <a:solidFill>
                  <a:srgbClr val="FF0000"/>
                </a:solidFill>
                <a:cs typeface="B Titr" pitchFamily="2" charset="-78"/>
              </a:rPr>
              <a:t>3/2</a:t>
            </a:r>
            <a:r>
              <a:rPr lang="fa-IR" sz="2000" dirty="0" smtClean="0">
                <a:cs typeface="B Titr" pitchFamily="2" charset="-78"/>
              </a:rPr>
              <a:t> </a:t>
            </a:r>
            <a:r>
              <a:rPr lang="fa-IR" sz="2000" dirty="0" smtClean="0">
                <a:solidFill>
                  <a:srgbClr val="FF0000"/>
                </a:solidFill>
                <a:cs typeface="B Titr" pitchFamily="2" charset="-78"/>
              </a:rPr>
              <a:t>ملیون</a:t>
            </a:r>
            <a:r>
              <a:rPr lang="fa-IR" sz="2000" dirty="0" smtClean="0">
                <a:cs typeface="B Titr" pitchFamily="2" charset="-78"/>
              </a:rPr>
              <a:t> نفر در سال می شود.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Titr" pitchFamily="2" charset="-78"/>
              </a:rPr>
              <a:t> سالانه </a:t>
            </a:r>
            <a:r>
              <a:rPr lang="fa-IR" sz="2000" dirty="0" smtClean="0">
                <a:solidFill>
                  <a:srgbClr val="FF0000"/>
                </a:solidFill>
                <a:cs typeface="B Titr" pitchFamily="2" charset="-78"/>
              </a:rPr>
              <a:t>317</a:t>
            </a:r>
            <a:r>
              <a:rPr lang="fa-IR" sz="2000" dirty="0" smtClean="0">
                <a:cs typeface="B Titr" pitchFamily="2" charset="-78"/>
              </a:rPr>
              <a:t> میلیون حادثه در کار رخ می دهد؛ بسیاری از این حوادث منجر به از دست رفتن زمان کار و در نتیجه غیبت طولانی از محل کارمی شود. هزینه انسانی این صدمات روزانه بسیار گسترده است و بار اقتصادی ناشی از عدم توجه به اصول ایمنی و بهداشت شغلی بسیار شدید و زیاد است که در  مقیاس جهانی حدود </a:t>
            </a:r>
            <a:r>
              <a:rPr lang="fa-IR" sz="2000" dirty="0" smtClean="0">
                <a:solidFill>
                  <a:srgbClr val="FF0000"/>
                </a:solidFill>
                <a:cs typeface="B Titr" pitchFamily="2" charset="-78"/>
              </a:rPr>
              <a:t>4</a:t>
            </a:r>
            <a:r>
              <a:rPr lang="fa-IR" sz="2000" dirty="0" smtClean="0">
                <a:cs typeface="B Titr" pitchFamily="2" charset="-78"/>
              </a:rPr>
              <a:t> درصد از تولیدات ناخالص داخلی را به خود اختصاص می دهد.</a:t>
            </a:r>
            <a:endParaRPr lang="en-US" sz="2000" dirty="0">
              <a:cs typeface="B Titr" pitchFamily="2" charset="-7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ماده8 آئین نامه حفاظتی حمل دستی بار مبنی بر: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 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رعایت توصیه های بهداشتی و ایمنی حمل دستی بار و استفاده از وسایل حفاظت فردی</a:t>
            </a:r>
            <a:endParaRPr lang="en-US" sz="24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حمل دستی نادرست مصالح و بدون وسایل حفاظت فردی </a:t>
            </a:r>
            <a:r>
              <a:rPr lang="fa-IR" u="sng" dirty="0" smtClean="0">
                <a:cs typeface="B Titr" pitchFamily="2" charset="-78"/>
              </a:rPr>
              <a:t>بیماری های  اسکلتی و عضلانی</a:t>
            </a:r>
            <a:endParaRPr lang="en-US" u="sng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حمل صحیح دستی مصالح و استفاده از وسایل حفاظت فردی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18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18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67744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ماده4 آئین نامه حفاظتی حمل دستی بار مبنی بر: </a:t>
            </a:r>
            <a:b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حمل بار سنگین با استفاده از وسایل یا  تجهیزات مکانیکی مناسب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a-IR" sz="1800" dirty="0" smtClean="0">
                <a:cs typeface="B Titr" pitchFamily="2" charset="-78"/>
              </a:rPr>
              <a:t>حمل دستی بار سنگین</a:t>
            </a:r>
            <a:endParaRPr lang="en-US" sz="1800" dirty="0" smtClean="0">
              <a:cs typeface="B Titr" pitchFamily="2" charset="-78"/>
            </a:endParaRPr>
          </a:p>
          <a:p>
            <a:pPr algn="ctr"/>
            <a:r>
              <a:rPr lang="fa-IR" sz="1800" dirty="0" smtClean="0">
                <a:cs typeface="B Titr" pitchFamily="2" charset="-78"/>
              </a:rPr>
              <a:t>بیماری اسکلتی و سقوط بار بر روی پا</a:t>
            </a:r>
            <a:endParaRPr lang="en-US" sz="1800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 smtClean="0">
                <a:cs typeface="B Titr" pitchFamily="2" charset="-78"/>
              </a:rPr>
              <a:t>حمل بار سنگین با تجهیزات مناسب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19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19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23728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ماده240 آئین نامه حفاظتی کارگاه های ساختمانی مبنی بر: </a:t>
            </a:r>
            <a:r>
              <a:rPr lang="fa-IR" sz="2800" b="1" dirty="0" smtClean="0">
                <a:solidFill>
                  <a:schemeClr val="tx1"/>
                </a:solidFill>
                <a:cs typeface="B Titr" pitchFamily="2" charset="-78"/>
              </a:rPr>
              <a:t>حفاظت دیواره های گودبرداری با مهارهای محکم و مناسب</a:t>
            </a:r>
            <a:endParaRPr lang="en-US" sz="28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a-IR" sz="1800" dirty="0" smtClean="0">
                <a:cs typeface="B Titr" pitchFamily="2" charset="-78"/>
              </a:rPr>
              <a:t>عدم حفاظت دیواره های گودبرداری</a:t>
            </a:r>
            <a:endParaRPr lang="en-US" sz="1800" dirty="0" smtClean="0">
              <a:cs typeface="B Titr" pitchFamily="2" charset="-78"/>
            </a:endParaRPr>
          </a:p>
          <a:p>
            <a:pPr algn="ctr"/>
            <a:r>
              <a:rPr lang="fa-IR" sz="1800" u="sng" dirty="0" smtClean="0">
                <a:cs typeface="B Titr" pitchFamily="2" charset="-78"/>
              </a:rPr>
              <a:t>ریزش دیواره و حادثه برای کارگران</a:t>
            </a:r>
            <a:endParaRPr lang="en-US" sz="1800" u="sng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 smtClean="0">
                <a:cs typeface="B Titr" pitchFamily="2" charset="-78"/>
              </a:rPr>
              <a:t>مهار مناسب دیواره های گودبرداری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21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21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051720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2800" b="1" dirty="0" smtClean="0">
                <a:cs typeface="B Nazanin" pitchFamily="2" charset="-78"/>
              </a:rPr>
              <a:t>ماده23 آئین نامه ایمنی کار در ارتفاع مبنی بر: ضرورت استفاده از هارنس بر روی جایگاه کار در ارتفاع علاوه بر سایر وسایل حفاظت فردی</a:t>
            </a:r>
            <a:endParaRPr lang="en-US" sz="28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Nazanin" pitchFamily="2" charset="-78"/>
              </a:rPr>
              <a:t>عدم استفاده از هارنس و وسایل حفاظت فردی بر روی جایگاه کار در ارتفاع سقوط و مرگ </a:t>
            </a:r>
            <a:endParaRPr lang="en-US" sz="1800" dirty="0" smtClean="0">
              <a:cs typeface="B Nazanin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fa-IR" dirty="0" smtClean="0">
                <a:cs typeface="B Nazanin" pitchFamily="2" charset="-78"/>
              </a:rPr>
              <a:t>استفاده از هارنس بهمراه وسایل حفاظت فردی بر روی جایگاه کار در ارتفاع</a:t>
            </a:r>
            <a:endParaRPr lang="en-US" dirty="0" smtClean="0">
              <a:cs typeface="B Nazanin" pitchFamily="2" charset="-78"/>
            </a:endParaRPr>
          </a:p>
        </p:txBody>
      </p:sp>
      <p:pic>
        <p:nvPicPr>
          <p:cNvPr id="7" name="Content Placeholder 6" descr="22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ect">
            <a:avLst/>
          </a:prstGeom>
        </p:spPr>
      </p:pic>
      <p:pic>
        <p:nvPicPr>
          <p:cNvPr id="8" name="Content Placeholder 7" descr="22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ماده58 آئین نامه حفاظتی کارگاه های ساختمانی مبنی بر: </a:t>
            </a:r>
            <a:r>
              <a:rPr lang="fa-IR" sz="2800" b="1" dirty="0" smtClean="0">
                <a:solidFill>
                  <a:schemeClr val="tx1"/>
                </a:solidFill>
                <a:cs typeface="B Titr" pitchFamily="2" charset="-78"/>
              </a:rPr>
              <a:t>استفاده از تخته ها و الوار چوبی با کیفیت مرغوب و سالم</a:t>
            </a:r>
            <a:endParaRPr lang="en-US" sz="28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استفاده از تخته چوبی شکسته و نامرغوب برای جایگاه کار</a:t>
            </a:r>
            <a:r>
              <a:rPr lang="fa-IR" sz="1800" u="sng" dirty="0" smtClean="0">
                <a:cs typeface="B Titr" pitchFamily="2" charset="-78"/>
              </a:rPr>
              <a:t>شکستن تخته و سقوط</a:t>
            </a:r>
            <a:endParaRPr lang="en-US" sz="1800" u="sng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a-IR" sz="1800" dirty="0" smtClean="0">
                <a:cs typeface="B Titr" pitchFamily="2" charset="-78"/>
              </a:rPr>
              <a:t>استفاده از تخته چوبی مناسب برای جایگاه کار</a:t>
            </a:r>
            <a:endParaRPr lang="en-US" sz="1800" dirty="0" smtClean="0">
              <a:cs typeface="B Titr" pitchFamily="2" charset="-78"/>
            </a:endParaRPr>
          </a:p>
        </p:txBody>
      </p:sp>
      <p:pic>
        <p:nvPicPr>
          <p:cNvPr id="7" name="Content Placeholder 6" descr="23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23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23728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ماده69 آئین نامه حفاظتی کارگاه های ساختمانی مبنی بر: </a:t>
            </a:r>
            <a:b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800" b="1" dirty="0" smtClean="0">
                <a:solidFill>
                  <a:schemeClr val="tx1"/>
                </a:solidFill>
                <a:cs typeface="B Titr" pitchFamily="2" charset="-78"/>
              </a:rPr>
              <a:t>عدم استفاده از مصالح نامطمئن برای تکیه گاه داربست </a:t>
            </a:r>
            <a:endParaRPr lang="en-US" sz="28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a-IR" sz="2000" dirty="0" smtClean="0">
                <a:cs typeface="B Titr" pitchFamily="2" charset="-78"/>
              </a:rPr>
              <a:t>تکیه گاه نامناسب پایه های داربست </a:t>
            </a:r>
          </a:p>
          <a:p>
            <a:pPr algn="ctr"/>
            <a:r>
              <a:rPr lang="fa-IR" sz="2000" u="sng" dirty="0" smtClean="0">
                <a:cs typeface="B Titr" pitchFamily="2" charset="-78"/>
              </a:rPr>
              <a:t>لغزیدن داربست و حادثه</a:t>
            </a:r>
            <a:endParaRPr lang="en-US" sz="2000" u="sng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fa-IR" sz="2800" dirty="0" smtClean="0">
                <a:cs typeface="B Titr" pitchFamily="2" charset="-78"/>
              </a:rPr>
              <a:t>تکیه گاه مناسب پایه های داربست</a:t>
            </a:r>
            <a:endParaRPr lang="en-US" sz="2800" dirty="0" smtClean="0">
              <a:cs typeface="B Titr" pitchFamily="2" charset="-78"/>
            </a:endParaRPr>
          </a:p>
        </p:txBody>
      </p:sp>
      <p:pic>
        <p:nvPicPr>
          <p:cNvPr id="7" name="Content Placeholder 6" descr="24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24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051720" y="2420888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ماده87 آئین نامه حفاظتی کارگاه های ساختمانی مبنی بر: 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جلوگیری از قرار گرفتن هیچ بخشی از جایگاه کار بر روی مصالح غیرمطمئن و نامناسب </a:t>
            </a:r>
            <a:endParaRPr lang="en-US" sz="24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a-IR" sz="1400" dirty="0" smtClean="0">
                <a:cs typeface="B Titr" pitchFamily="2" charset="-78"/>
              </a:rPr>
              <a:t>قرار گرفتن جایگاه کار بر روی بشکه و سایر وسایل غیر مطمئن</a:t>
            </a:r>
          </a:p>
          <a:p>
            <a:pPr algn="ctr"/>
            <a:r>
              <a:rPr lang="fa-IR" sz="1400" u="sng" dirty="0" smtClean="0">
                <a:cs typeface="B Titr" pitchFamily="2" charset="-78"/>
              </a:rPr>
              <a:t>لغزیدن جایگاه کار و سقوط</a:t>
            </a:r>
            <a:endParaRPr lang="en-US" sz="1400" u="sng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1800" dirty="0" smtClean="0">
                <a:cs typeface="B Titr" pitchFamily="2" charset="-78"/>
              </a:rPr>
              <a:t>قرار گرفتن جایگاه کار بر روی وسایل مطمئن</a:t>
            </a:r>
            <a:endParaRPr lang="en-US" sz="1800" dirty="0" smtClean="0">
              <a:cs typeface="B Titr" pitchFamily="2" charset="-78"/>
            </a:endParaRPr>
          </a:p>
        </p:txBody>
      </p:sp>
      <p:pic>
        <p:nvPicPr>
          <p:cNvPr id="7" name="Content Placeholder 6" descr="25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25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ماده89 و 90 آئین نامه حفاظتی کارگاه های ساختمانی مبنی بر: </a:t>
            </a:r>
            <a:r>
              <a:rPr lang="fa-IR" sz="2800" b="1" dirty="0" smtClean="0">
                <a:solidFill>
                  <a:schemeClr val="tx1"/>
                </a:solidFill>
                <a:cs typeface="B Titr" pitchFamily="2" charset="-78"/>
              </a:rPr>
              <a:t>لزوم بنا کردن جایگاه کار ایمن و مناسب </a:t>
            </a:r>
            <a:endParaRPr lang="en-US" sz="28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جایگاه کار ناایمن در ارتفاع</a:t>
            </a:r>
            <a:endParaRPr lang="en-US" sz="1800" dirty="0" smtClean="0">
              <a:cs typeface="B Titr" pitchFamily="2" charset="-78"/>
            </a:endParaRPr>
          </a:p>
          <a:p>
            <a:pPr algn="ctr" rtl="1"/>
            <a:r>
              <a:rPr lang="fa-IR" sz="1800" dirty="0" smtClean="0">
                <a:cs typeface="B Titr" pitchFamily="2" charset="-78"/>
              </a:rPr>
              <a:t>سقوط و حادثه </a:t>
            </a:r>
            <a:endParaRPr lang="en-US" sz="1800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جایگاه کار ایمن در ارتفاع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26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3787"/>
            <a:ext cx="4041775" cy="2693464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26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051720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ماده187 آئین نامه حفاظتی کارگاه های ساختمانی مبنی بر: </a:t>
            </a: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استفاده از نردبان با کفشک لاستیکی</a:t>
            </a:r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 </a:t>
            </a:r>
            <a:endParaRPr lang="en-US" sz="2800" dirty="0">
              <a:solidFill>
                <a:srgbClr val="0000FF"/>
              </a:solidFill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قرار دادن نردبان بر روی سطح لغزنده</a:t>
            </a:r>
            <a:endParaRPr lang="en-US" sz="1800" dirty="0" smtClean="0">
              <a:cs typeface="B Titr" pitchFamily="2" charset="-78"/>
            </a:endParaRPr>
          </a:p>
          <a:p>
            <a:pPr algn="ctr" rtl="1"/>
            <a:r>
              <a:rPr lang="fa-IR" sz="1800" dirty="0" smtClean="0">
                <a:cs typeface="B Titr" pitchFamily="2" charset="-78"/>
              </a:rPr>
              <a:t>لغزش نردبان، سقوط و حادثه</a:t>
            </a:r>
            <a:endParaRPr lang="en-US" sz="1800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2000" dirty="0" smtClean="0">
                <a:cs typeface="B Titr" pitchFamily="2" charset="-78"/>
              </a:rPr>
              <a:t>استفاده از نردبان با کفشک لاستیکی و بر روی سطح مناسب</a:t>
            </a:r>
            <a:endParaRPr lang="en-US" sz="2000" dirty="0" smtClean="0">
              <a:cs typeface="B Titr" pitchFamily="2" charset="-78"/>
            </a:endParaRPr>
          </a:p>
        </p:txBody>
      </p:sp>
      <p:pic>
        <p:nvPicPr>
          <p:cNvPr id="7" name="Content Placeholder 6" descr="28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28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07114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ماده23 آئین نامه ایمنی کار در ارتفاع مبنی بر:</a:t>
            </a:r>
            <a:b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 استفاده از هارنس هنگام کار در ارتفاع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en-US" sz="1800" dirty="0" smtClean="0">
                <a:cs typeface="B Titr" pitchFamily="2" charset="-78"/>
              </a:rPr>
              <a:t/>
            </a:r>
            <a:br>
              <a:rPr lang="en-US" sz="1800" dirty="0" smtClean="0">
                <a:cs typeface="B Titr" pitchFamily="2" charset="-78"/>
              </a:rPr>
            </a:br>
            <a:r>
              <a:rPr lang="fa-IR" sz="1800" dirty="0" smtClean="0">
                <a:cs typeface="B Titr" pitchFamily="2" charset="-78"/>
              </a:rPr>
              <a:t>	نبستن هارنس برای کار روی داربست </a:t>
            </a:r>
            <a:endParaRPr lang="en-US" sz="1800" dirty="0" smtClean="0">
              <a:cs typeface="B Titr" pitchFamily="2" charset="-78"/>
            </a:endParaRPr>
          </a:p>
          <a:p>
            <a:pPr algn="ctr" rtl="1"/>
            <a:r>
              <a:rPr lang="fa-IR" sz="1800" u="sng" dirty="0" smtClean="0">
                <a:cs typeface="B Titr" pitchFamily="2" charset="-78"/>
              </a:rPr>
              <a:t>سقوط و حادثه</a:t>
            </a:r>
            <a:r>
              <a:rPr lang="fa-IR" sz="1800" dirty="0" smtClean="0">
                <a:cs typeface="B Titr" pitchFamily="2" charset="-78"/>
              </a:rPr>
              <a:t> </a:t>
            </a:r>
            <a:endParaRPr lang="en-US" sz="1800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a-IR" sz="1800" dirty="0" smtClean="0">
                <a:cs typeface="B Titr" pitchFamily="2" charset="-78"/>
              </a:rPr>
              <a:t>لزوم استفاده از هارنس برای کار روی داربست</a:t>
            </a:r>
            <a:endParaRPr lang="en-US" sz="1800" dirty="0" smtClean="0">
              <a:cs typeface="B Titr" pitchFamily="2" charset="-78"/>
            </a:endParaRPr>
          </a:p>
        </p:txBody>
      </p:sp>
      <p:pic>
        <p:nvPicPr>
          <p:cNvPr id="7" name="Content Placeholder 6" descr="29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29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6740"/>
            <a:ext cx="4040188" cy="2687557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23728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>
                <a:solidFill>
                  <a:srgbClr val="0000FF"/>
                </a:solidFill>
                <a:cs typeface="B Titr" pitchFamily="2" charset="-78"/>
              </a:rPr>
              <a:t>ماده10 آئین نامه حفاظتی کارگاه های ساختمانی مبنی بر: </a:t>
            </a:r>
            <a:r>
              <a:rPr lang="fa-IR" sz="2400" b="1" dirty="0" smtClean="0">
                <a:cs typeface="B Nazanin" pitchFamily="2" charset="-78"/>
              </a:rPr>
              <a:t/>
            </a:r>
            <a:br>
              <a:rPr lang="fa-IR" sz="2400" b="1" dirty="0" smtClean="0">
                <a:cs typeface="B Nazanin" pitchFamily="2" charset="-78"/>
              </a:rPr>
            </a:br>
            <a:r>
              <a:rPr lang="fa-IR" sz="2400" b="1" dirty="0" smtClean="0">
                <a:cs typeface="B Nazanin" pitchFamily="2" charset="-78"/>
              </a:rPr>
              <a:t>لزوم </a:t>
            </a:r>
            <a:r>
              <a:rPr lang="fa-IR" sz="2400" b="1" dirty="0">
                <a:cs typeface="B Nazanin" pitchFamily="2" charset="-78"/>
              </a:rPr>
              <a:t>محصور نمودن مطمئن و ایمن کارگاه </a:t>
            </a:r>
            <a:r>
              <a:rPr lang="fa-IR" sz="2400" b="1" dirty="0" smtClean="0">
                <a:cs typeface="B Nazanin" pitchFamily="2" charset="-78"/>
              </a:rPr>
              <a:t>ساختمانی</a:t>
            </a:r>
            <a:endParaRPr lang="en-US" sz="24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7121"/>
            <a:ext cx="4040188" cy="66975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محصورنبودن کارگاه ساختمانی</a:t>
            </a:r>
          </a:p>
          <a:p>
            <a:pPr algn="ctr" rtl="1"/>
            <a:r>
              <a:rPr lang="fa-IR" u="sng" dirty="0">
                <a:cs typeface="B Titr" pitchFamily="2" charset="-78"/>
              </a:rPr>
              <a:t>بی نظمی، ورود افراد متفرقه و بروز </a:t>
            </a:r>
            <a:r>
              <a:rPr lang="fa-IR" u="sng" dirty="0" smtClean="0">
                <a:cs typeface="B Titr" pitchFamily="2" charset="-78"/>
              </a:rPr>
              <a:t>حادثه</a:t>
            </a:r>
            <a:endParaRPr lang="en-US" u="sng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8800"/>
            <a:ext cx="4041775" cy="64807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fa-IR" dirty="0" smtClean="0"/>
          </a:p>
          <a:p>
            <a:pPr algn="r"/>
            <a:r>
              <a:rPr lang="fa-IR" sz="9600" dirty="0" smtClean="0">
                <a:cs typeface="B Titr" pitchFamily="2" charset="-78"/>
              </a:rPr>
              <a:t>محصور </a:t>
            </a:r>
            <a:r>
              <a:rPr lang="fa-IR" sz="9600" dirty="0">
                <a:cs typeface="B Titr" pitchFamily="2" charset="-78"/>
              </a:rPr>
              <a:t>نمودن کارگاه ساختمانی</a:t>
            </a:r>
            <a:endParaRPr lang="en-US" sz="9600" dirty="0">
              <a:cs typeface="B Titr" pitchFamily="2" charset="-78"/>
            </a:endParaRPr>
          </a:p>
          <a:p>
            <a:endParaRPr lang="en-US" dirty="0"/>
          </a:p>
        </p:txBody>
      </p:sp>
      <p:pic>
        <p:nvPicPr>
          <p:cNvPr id="7" name="Content Placeholder 6" descr="1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1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6748"/>
            <a:ext cx="4040188" cy="2687541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30019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1999136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ماده15 آئین نامه حفاظتی کارگاههای ساختمانی مبنی بر: 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محصور نمودن یا حفاظ گذاری كليه پرتگاه‌ها و دهانه‌هاي باز</a:t>
            </a:r>
            <a:endParaRPr lang="en-US" sz="24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6" y="1535113"/>
            <a:ext cx="3528392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 rtl="1"/>
            <a:r>
              <a:rPr lang="fa-IR" sz="1800" dirty="0" smtClean="0">
                <a:cs typeface="B Titr" pitchFamily="2" charset="-78"/>
              </a:rPr>
              <a:t>	عدم حفاظ گذاری پرتگاه ها</a:t>
            </a:r>
            <a:endParaRPr lang="en-US" sz="1800" dirty="0" smtClean="0">
              <a:cs typeface="B Titr" pitchFamily="2" charset="-78"/>
            </a:endParaRPr>
          </a:p>
          <a:p>
            <a:pPr algn="ctr" rtl="1"/>
            <a:r>
              <a:rPr lang="fa-IR" sz="1800" u="sng" dirty="0" smtClean="0">
                <a:cs typeface="B Titr" pitchFamily="2" charset="-78"/>
              </a:rPr>
              <a:t>سقوط از ارتفاع</a:t>
            </a:r>
            <a:r>
              <a:rPr lang="fa-IR" sz="1800" dirty="0" smtClean="0">
                <a:cs typeface="B Titr" pitchFamily="2" charset="-78"/>
              </a:rPr>
              <a:t> </a:t>
            </a:r>
            <a:endParaRPr lang="en-US" sz="1800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fa-IR" dirty="0" smtClean="0">
                <a:cs typeface="B Titr" pitchFamily="2" charset="-78"/>
              </a:rPr>
              <a:t>ضرورت حفاظ گذاری مناسب پرتگاه ها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30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8579"/>
            <a:ext cx="4041775" cy="268388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30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281"/>
            <a:ext cx="4040188" cy="268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Down Arrow 9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051720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ماده211 آئین نامه حفاظتی کارگاههای ساختمانی مبنی بر: </a:t>
            </a:r>
            <a:b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خروج نخاله و مصالح از داخل كانال هاي چوبي يا فلزي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	نبود کانال مناسب انتقال نخاله و مصالح</a:t>
            </a:r>
            <a:endParaRPr lang="en-US" dirty="0" smtClean="0">
              <a:cs typeface="B Titr" pitchFamily="2" charset="-78"/>
            </a:endParaRPr>
          </a:p>
          <a:p>
            <a:pPr algn="ctr"/>
            <a:r>
              <a:rPr lang="fa-IR" dirty="0" smtClean="0">
                <a:cs typeface="B Titr" pitchFamily="2" charset="-78"/>
              </a:rPr>
              <a:t>سقوط نخاله و مصالح بر روی افراد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000" dirty="0" smtClean="0">
                <a:cs typeface="B Titr" pitchFamily="2" charset="-78"/>
              </a:rPr>
              <a:t/>
            </a:r>
            <a:br>
              <a:rPr lang="en-US" sz="2000" dirty="0" smtClean="0">
                <a:cs typeface="B Titr" pitchFamily="2" charset="-78"/>
              </a:rPr>
            </a:br>
            <a:r>
              <a:rPr lang="fa-IR" sz="2000" dirty="0" smtClean="0">
                <a:cs typeface="B Titr" pitchFamily="2" charset="-78"/>
              </a:rPr>
              <a:t> استفاده از کانال مناسب برای انتقال نخاله و مصالح</a:t>
            </a:r>
            <a:endParaRPr lang="en-US" sz="2000" dirty="0" smtClean="0">
              <a:cs typeface="B Titr" pitchFamily="2" charset="-78"/>
            </a:endParaRPr>
          </a:p>
        </p:txBody>
      </p:sp>
      <p:pic>
        <p:nvPicPr>
          <p:cNvPr id="7" name="Content Placeholder 6" descr="31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8579"/>
            <a:ext cx="4041775" cy="268388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31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7928"/>
            <a:ext cx="4040188" cy="268518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4315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ماده83 آئین نامه حفاظتی ساختمان کارگاهها  مبنی بر: </a:t>
            </a:r>
            <a:b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 بسته بودن چاه آسانسور در سراسر ارتفاع و تمامي سطوح 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1800" dirty="0" smtClean="0">
                <a:cs typeface="B Titr" pitchFamily="2" charset="-78"/>
              </a:rPr>
              <a:t/>
            </a:r>
            <a:br>
              <a:rPr lang="en-US" sz="1800" dirty="0" smtClean="0">
                <a:cs typeface="B Titr" pitchFamily="2" charset="-78"/>
              </a:rPr>
            </a:br>
            <a:r>
              <a:rPr lang="fa-IR" sz="1800" dirty="0" smtClean="0">
                <a:cs typeface="B Titr" pitchFamily="2" charset="-78"/>
              </a:rPr>
              <a:t>نبود حفاظ چاه آسانسور در طبقات</a:t>
            </a:r>
            <a:endParaRPr lang="en-US" sz="1800" dirty="0" smtClean="0">
              <a:cs typeface="B Titr" pitchFamily="2" charset="-78"/>
            </a:endParaRPr>
          </a:p>
          <a:p>
            <a:pPr algn="ctr"/>
            <a:r>
              <a:rPr lang="fa-IR" sz="1800" dirty="0" smtClean="0">
                <a:cs typeface="B Titr" pitchFamily="2" charset="-78"/>
              </a:rPr>
              <a:t>سقوط و حادثه </a:t>
            </a:r>
            <a:endParaRPr lang="en-US" sz="1800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 حفاظ گذاری چاه آسانسور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32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6220"/>
            <a:ext cx="4041775" cy="2688597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32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714"/>
            <a:ext cx="4040188" cy="267961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15160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ماده15 آئین نامه حفاظتی کارگاه های ساختمانی مبنی بر:  </a:t>
            </a: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حفاظت محکم و مناسب کلیه راه پله ها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1800" dirty="0" smtClean="0">
                <a:cs typeface="B Titr" pitchFamily="2" charset="-78"/>
              </a:rPr>
              <a:t/>
            </a:r>
            <a:br>
              <a:rPr lang="en-US" sz="1800" dirty="0" smtClean="0">
                <a:cs typeface="B Titr" pitchFamily="2" charset="-78"/>
              </a:rPr>
            </a:br>
            <a:r>
              <a:rPr lang="fa-IR" sz="1800" dirty="0" smtClean="0">
                <a:cs typeface="B Titr" pitchFamily="2" charset="-78"/>
              </a:rPr>
              <a:t> عدم حفاظ گذاری چشمه های راه پله</a:t>
            </a:r>
            <a:endParaRPr lang="en-US" sz="1800" dirty="0" smtClean="0">
              <a:cs typeface="B Titr" pitchFamily="2" charset="-78"/>
            </a:endParaRPr>
          </a:p>
          <a:p>
            <a:pPr algn="ctr"/>
            <a:r>
              <a:rPr lang="fa-IR" sz="1800" u="sng" dirty="0" smtClean="0">
                <a:cs typeface="B Titr" pitchFamily="2" charset="-78"/>
              </a:rPr>
              <a:t>خطر سقوط </a:t>
            </a:r>
            <a:endParaRPr lang="en-US" sz="1800" u="sng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dirty="0" smtClean="0">
                <a:cs typeface="B Titr" pitchFamily="2" charset="-78"/>
              </a:rPr>
              <a:t/>
            </a:r>
            <a:br>
              <a:rPr lang="en-US" dirty="0" smtClean="0">
                <a:cs typeface="B Titr" pitchFamily="2" charset="-78"/>
              </a:rPr>
            </a:br>
            <a:r>
              <a:rPr lang="fa-IR" dirty="0" smtClean="0">
                <a:cs typeface="B Titr" pitchFamily="2" charset="-78"/>
              </a:rPr>
              <a:t> حفاظ گذاری </a:t>
            </a:r>
            <a:r>
              <a:rPr lang="fa-IR" dirty="0" smtClean="0">
                <a:cs typeface="B Titr" pitchFamily="2" charset="-78"/>
              </a:rPr>
              <a:t>چشمه </a:t>
            </a:r>
            <a:r>
              <a:rPr lang="fa-IR" dirty="0" smtClean="0">
                <a:cs typeface="B Titr" pitchFamily="2" charset="-78"/>
              </a:rPr>
              <a:t>های راه پله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33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8579"/>
            <a:ext cx="4041775" cy="268388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33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9106"/>
            <a:ext cx="4040188" cy="268282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ماده15 آئین نامه حفاظتی کارگاههای ساختمانی مبنی بر:  </a:t>
            </a:r>
            <a:b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حفاظت محکم و مناسب کليه دهانه هاي باز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1800" dirty="0" smtClean="0">
                <a:cs typeface="B Titr" pitchFamily="2" charset="-78"/>
              </a:rPr>
              <a:t/>
            </a:r>
            <a:br>
              <a:rPr lang="en-US" sz="1800" dirty="0" smtClean="0">
                <a:cs typeface="B Titr" pitchFamily="2" charset="-78"/>
              </a:rPr>
            </a:br>
            <a:r>
              <a:rPr lang="fa-IR" sz="1800" dirty="0" smtClean="0">
                <a:cs typeface="B Titr" pitchFamily="2" charset="-78"/>
              </a:rPr>
              <a:t> بازبودن داکت های تاسیسات</a:t>
            </a:r>
            <a:endParaRPr lang="en-US" sz="1800" dirty="0" smtClean="0">
              <a:cs typeface="B Titr" pitchFamily="2" charset="-78"/>
            </a:endParaRPr>
          </a:p>
          <a:p>
            <a:pPr algn="ctr"/>
            <a:r>
              <a:rPr lang="fa-IR" sz="1800" dirty="0" smtClean="0">
                <a:cs typeface="B Titr" pitchFamily="2" charset="-78"/>
              </a:rPr>
              <a:t>سقوط افراد و اشیا</a:t>
            </a:r>
            <a:endParaRPr lang="en-US" sz="1800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fa-IR" sz="2800" dirty="0" smtClean="0">
                <a:cs typeface="B Titr" pitchFamily="2" charset="-78"/>
              </a:rPr>
              <a:t>حفاظ گذاری داکت های تاسیسات</a:t>
            </a:r>
            <a:endParaRPr lang="en-US" sz="2800" dirty="0" smtClean="0">
              <a:cs typeface="B Titr" pitchFamily="2" charset="-78"/>
            </a:endParaRPr>
          </a:p>
        </p:txBody>
      </p:sp>
      <p:pic>
        <p:nvPicPr>
          <p:cNvPr id="7" name="Content Placeholder 6" descr="34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11936"/>
            <a:ext cx="4041775" cy="267716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34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1420"/>
            <a:ext cx="4040188" cy="267819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78584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ماده15 آئین نامه حفاظتی کارگاههای ساختمانی مبنی بر: </a:t>
            </a:r>
            <a:r>
              <a:rPr lang="fa-IR" sz="2400" b="1" dirty="0" smtClean="0">
                <a:cs typeface="B Titr" pitchFamily="2" charset="-78"/>
              </a:rPr>
              <a:t/>
            </a:r>
            <a:br>
              <a:rPr lang="fa-IR" sz="2400" b="1" dirty="0" smtClean="0">
                <a:cs typeface="B Titr" pitchFamily="2" charset="-78"/>
              </a:rPr>
            </a:br>
            <a:r>
              <a:rPr lang="fa-IR" sz="2400" b="1" dirty="0" smtClean="0">
                <a:cs typeface="B Nazanin" pitchFamily="2" charset="-78"/>
              </a:rPr>
              <a:t>محفوظ نمودن دهانه های باز کف کارگاه باپوشش موقت مناسب</a:t>
            </a:r>
            <a:endParaRPr lang="en-US" sz="24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r" rtl="1"/>
            <a:r>
              <a:rPr lang="en-US" sz="1600" dirty="0" smtClean="0">
                <a:cs typeface="B Titr" pitchFamily="2" charset="-78"/>
              </a:rPr>
              <a:t/>
            </a:r>
            <a:br>
              <a:rPr lang="en-US" sz="1600" dirty="0" smtClean="0">
                <a:cs typeface="B Titr" pitchFamily="2" charset="-78"/>
              </a:rPr>
            </a:br>
            <a:r>
              <a:rPr lang="fa-IR" sz="1600" dirty="0" smtClean="0">
                <a:cs typeface="B Titr" pitchFamily="2" charset="-78"/>
              </a:rPr>
              <a:t> عدم پوشاندن حفره ها و چاه های کف کارگاه</a:t>
            </a:r>
            <a:endParaRPr lang="en-US" sz="1600" dirty="0" smtClean="0">
              <a:cs typeface="B Titr" pitchFamily="2" charset="-78"/>
            </a:endParaRPr>
          </a:p>
          <a:p>
            <a:pPr algn="r" rtl="1"/>
            <a:r>
              <a:rPr lang="fa-IR" sz="1600" dirty="0" smtClean="0">
                <a:cs typeface="B Titr" pitchFamily="2" charset="-78"/>
              </a:rPr>
              <a:t>سقوط افراد واشیا </a:t>
            </a:r>
            <a:endParaRPr lang="en-US" sz="1600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just" rtl="1"/>
            <a:r>
              <a:rPr lang="fa-IR" sz="2000" dirty="0" smtClean="0">
                <a:cs typeface="B Titr" pitchFamily="2" charset="-78"/>
              </a:rPr>
              <a:t>پوشاندن حفره ها و چاه های کف کارگاه بعد از عملیات روزانه </a:t>
            </a:r>
            <a:endParaRPr lang="en-US" sz="2000" dirty="0" smtClean="0">
              <a:cs typeface="B Titr" pitchFamily="2" charset="-78"/>
            </a:endParaRPr>
          </a:p>
        </p:txBody>
      </p:sp>
      <p:pic>
        <p:nvPicPr>
          <p:cNvPr id="7" name="Content Placeholder 6" descr="35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11936"/>
            <a:ext cx="4041775" cy="267716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35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1230"/>
            <a:ext cx="4040188" cy="267857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ماده20 آئین نامه حفاظتی کارگاه های ساختمانی مبنی بر: 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رعایت حريم خطوط برق در كليه عمليات ساختماني</a:t>
            </a:r>
            <a:endParaRPr lang="en-US" sz="24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 ساخت و ساز در حریم خطوط برق</a:t>
            </a:r>
            <a:endParaRPr lang="en-US" sz="1800" dirty="0" smtClean="0">
              <a:cs typeface="B Titr" pitchFamily="2" charset="-78"/>
            </a:endParaRPr>
          </a:p>
          <a:p>
            <a:pPr algn="ctr" rtl="1"/>
            <a:r>
              <a:rPr lang="fa-IR" sz="1800" dirty="0" smtClean="0">
                <a:cs typeface="B Titr" pitchFamily="2" charset="-78"/>
              </a:rPr>
              <a:t>خطر برق گرفتگی </a:t>
            </a:r>
            <a:endParaRPr lang="en-US" sz="1800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رعایت حریم خطوط برق 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37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11936"/>
            <a:ext cx="4041775" cy="267716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37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2462"/>
            <a:ext cx="4040188" cy="2676114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ماده20 آئین نامه حفاظتی کارگاه های ساختمانی مبنی بر:</a:t>
            </a:r>
            <a:b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800" b="1" dirty="0" smtClean="0">
                <a:solidFill>
                  <a:schemeClr val="tx1"/>
                </a:solidFill>
                <a:cs typeface="B Titr" pitchFamily="2" charset="-78"/>
              </a:rPr>
              <a:t> رعایت حريم خطوط برق در كليه عمليات ساختماني</a:t>
            </a:r>
            <a:endParaRPr lang="en-US" sz="28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 داربست بندی و نماکاری در حریم برق</a:t>
            </a:r>
            <a:endParaRPr lang="fa-IR" u="sng" dirty="0" smtClean="0">
              <a:cs typeface="B Titr" pitchFamily="2" charset="-78"/>
            </a:endParaRPr>
          </a:p>
          <a:p>
            <a:pPr algn="ctr"/>
            <a:r>
              <a:rPr lang="fa-IR" u="sng" dirty="0" smtClean="0">
                <a:cs typeface="B Titr" pitchFamily="2" charset="-78"/>
              </a:rPr>
              <a:t>خطر برق گرفتگی</a:t>
            </a:r>
            <a:r>
              <a:rPr lang="fa-IR" dirty="0" smtClean="0">
                <a:cs typeface="B Titr" pitchFamily="2" charset="-78"/>
              </a:rPr>
              <a:t> 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2000" dirty="0" smtClean="0">
                <a:cs typeface="B Titr" pitchFamily="2" charset="-78"/>
              </a:rPr>
              <a:t>رعایت حریم برق در داربست بندی و نماکاری   </a:t>
            </a:r>
            <a:endParaRPr lang="en-US" sz="2800" dirty="0" smtClean="0">
              <a:cs typeface="B Titr" pitchFamily="2" charset="-78"/>
            </a:endParaRPr>
          </a:p>
        </p:txBody>
      </p:sp>
      <p:pic>
        <p:nvPicPr>
          <p:cNvPr id="7" name="Content Placeholder 6" descr="38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11936"/>
            <a:ext cx="4041775" cy="267716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38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1230"/>
            <a:ext cx="4040188" cy="267857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051720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 25  آئین نامه حفاظتی کارگاه های ساختمانی مبنی بر: </a:t>
            </a: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رعایت حريم خطوط برق در كليه عمليات ساختماني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600" dirty="0" smtClean="0">
                <a:cs typeface="B Titr" pitchFamily="2" charset="-78"/>
              </a:rPr>
              <a:t> قرار دادن تجهیزات ساختمانی در حریم برق</a:t>
            </a:r>
            <a:endParaRPr lang="en-US" sz="1600" dirty="0" smtClean="0">
              <a:cs typeface="B Titr" pitchFamily="2" charset="-78"/>
            </a:endParaRPr>
          </a:p>
          <a:p>
            <a:pPr algn="ctr" rtl="1"/>
            <a:r>
              <a:rPr lang="fa-IR" sz="1600" dirty="0" smtClean="0">
                <a:cs typeface="B Titr" pitchFamily="2" charset="-78"/>
              </a:rPr>
              <a:t>برق گرفتگی و خرابی تجهیزات </a:t>
            </a:r>
            <a:endParaRPr lang="en-US" sz="1600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قرار نگرفتن تجهیزات ساختمانی در حریم برق   </a:t>
            </a:r>
            <a:endParaRPr lang="en-US" sz="1800" dirty="0" smtClean="0">
              <a:cs typeface="B Titr" pitchFamily="2" charset="-78"/>
            </a:endParaRPr>
          </a:p>
        </p:txBody>
      </p:sp>
      <p:pic>
        <p:nvPicPr>
          <p:cNvPr id="7" name="Content Placeholder 6" descr="39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10704"/>
            <a:ext cx="4041775" cy="267963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39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1230"/>
            <a:ext cx="4040188" cy="267857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33975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ماده37 آئین نامه حفاظت وبهداشت عمومی در کارگاهها مبنی بر: 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دارابودن روپوش عایق مناسب سيم ها و كابل هاي برق</a:t>
            </a:r>
            <a:endParaRPr lang="en-US" sz="24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en-US" sz="1800" dirty="0" smtClean="0">
                <a:cs typeface="B Titr" pitchFamily="2" charset="-78"/>
              </a:rPr>
              <a:t/>
            </a:r>
            <a:br>
              <a:rPr lang="en-US" sz="1800" dirty="0" smtClean="0">
                <a:cs typeface="B Titr" pitchFamily="2" charset="-78"/>
              </a:rPr>
            </a:br>
            <a:r>
              <a:rPr lang="fa-IR" sz="1800" dirty="0" smtClean="0">
                <a:cs typeface="B Titr" pitchFamily="2" charset="-78"/>
              </a:rPr>
              <a:t> سیم ها و کابل های برق معیوب</a:t>
            </a:r>
            <a:endParaRPr lang="en-US" sz="1800" dirty="0" smtClean="0">
              <a:cs typeface="B Titr" pitchFamily="2" charset="-78"/>
            </a:endParaRPr>
          </a:p>
          <a:p>
            <a:pPr algn="ctr" rtl="1"/>
            <a:r>
              <a:rPr lang="fa-IR" sz="1800" u="sng" dirty="0" smtClean="0">
                <a:cs typeface="B Titr" pitchFamily="2" charset="-78"/>
              </a:rPr>
              <a:t>برق گرفتگی</a:t>
            </a:r>
            <a:r>
              <a:rPr lang="fa-IR" sz="1800" dirty="0" smtClean="0">
                <a:cs typeface="B Titr" pitchFamily="2" charset="-78"/>
              </a:rPr>
              <a:t> </a:t>
            </a:r>
            <a:endParaRPr lang="en-US" sz="1800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000" dirty="0" smtClean="0">
                <a:cs typeface="B Titr" pitchFamily="2" charset="-78"/>
              </a:rPr>
              <a:t>استفاده از سیم ها و کابل های برق سالم  </a:t>
            </a:r>
            <a:endParaRPr lang="en-US" sz="2000" dirty="0" smtClean="0">
              <a:cs typeface="B Titr" pitchFamily="2" charset="-78"/>
            </a:endParaRPr>
          </a:p>
        </p:txBody>
      </p:sp>
      <p:pic>
        <p:nvPicPr>
          <p:cNvPr id="7" name="Content Placeholder 6" descr="40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11936"/>
            <a:ext cx="4041775" cy="267716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40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1230"/>
            <a:ext cx="4040188" cy="267857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23728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solidFill>
                  <a:srgbClr val="0000FF"/>
                </a:solidFill>
                <a:cs typeface="B Titr" pitchFamily="2" charset="-78"/>
              </a:rPr>
              <a:t>ماده10 آئین نامه حفاظتی کارگاه های ساختمانی مبنی بر: </a:t>
            </a:r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/>
            </a:r>
            <a:b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800" b="1" dirty="0" smtClean="0">
                <a:cs typeface="B Nazanin" pitchFamily="2" charset="-78"/>
              </a:rPr>
              <a:t>ضرورت </a:t>
            </a:r>
            <a:r>
              <a:rPr lang="fa-IR" sz="2800" b="1" dirty="0">
                <a:cs typeface="B Nazanin" pitchFamily="2" charset="-78"/>
              </a:rPr>
              <a:t>جلوگیری از ورود افراد متفرقه به داخل </a:t>
            </a:r>
            <a:r>
              <a:rPr lang="fa-IR" sz="2800" b="1" dirty="0" smtClean="0">
                <a:cs typeface="B Nazanin" pitchFamily="2" charset="-78"/>
              </a:rPr>
              <a:t>کارگاه</a:t>
            </a:r>
            <a:endParaRPr lang="en-US" sz="2800" dirty="0">
              <a:solidFill>
                <a:srgbClr val="0000FF"/>
              </a:solidFill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65102"/>
            <a:ext cx="3824164" cy="7117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fa-IR" sz="1600" dirty="0">
                <a:cs typeface="B Titr" pitchFamily="2" charset="-78"/>
              </a:rPr>
              <a:t>	</a:t>
            </a:r>
            <a:endParaRPr lang="fa-IR" sz="1600" dirty="0" smtClean="0">
              <a:cs typeface="B Titr" pitchFamily="2" charset="-78"/>
            </a:endParaRPr>
          </a:p>
          <a:p>
            <a:pPr algn="ctr"/>
            <a:r>
              <a:rPr lang="fa-IR" sz="1600" dirty="0" smtClean="0">
                <a:cs typeface="B Titr" pitchFamily="2" charset="-78"/>
              </a:rPr>
              <a:t>عدم </a:t>
            </a:r>
            <a:r>
              <a:rPr lang="fa-IR" sz="1600" dirty="0">
                <a:cs typeface="B Titr" pitchFamily="2" charset="-78"/>
              </a:rPr>
              <a:t>حضور نگهبان در کارگاه </a:t>
            </a:r>
            <a:r>
              <a:rPr lang="fa-IR" sz="1600" dirty="0" smtClean="0">
                <a:cs typeface="B Titr" pitchFamily="2" charset="-78"/>
              </a:rPr>
              <a:t>ساختمانی</a:t>
            </a:r>
          </a:p>
          <a:p>
            <a:pPr algn="ctr"/>
            <a:r>
              <a:rPr lang="fa-IR" sz="1600" u="sng" dirty="0" smtClean="0">
                <a:cs typeface="B Titr" pitchFamily="2" charset="-78"/>
              </a:rPr>
              <a:t>بی نظمی، ورود افراد متفرقه و بروز حادثه</a:t>
            </a:r>
            <a:r>
              <a:rPr lang="fa-IR" sz="1600" dirty="0" smtClean="0">
                <a:cs typeface="B Titr" pitchFamily="2" charset="-78"/>
              </a:rPr>
              <a:t> </a:t>
            </a:r>
            <a:endParaRPr lang="en-US" sz="1600" dirty="0">
              <a:cs typeface="B Titr" pitchFamily="2" charset="-78"/>
            </a:endParaRPr>
          </a:p>
          <a:p>
            <a:endParaRPr lang="en-US" sz="1600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8800"/>
            <a:ext cx="4041775" cy="5760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a-IR" dirty="0">
                <a:cs typeface="B Titr" pitchFamily="2" charset="-78"/>
              </a:rPr>
              <a:t>حضور نگهبان در  کارگاه </a:t>
            </a:r>
            <a:r>
              <a:rPr lang="fa-IR" dirty="0" smtClean="0">
                <a:cs typeface="B Titr" pitchFamily="2" charset="-78"/>
              </a:rPr>
              <a:t>ساختمانی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7" name="Content Placeholder 6" descr="2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2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Down Arrow 9"/>
          <p:cNvSpPr/>
          <p:nvPr/>
        </p:nvSpPr>
        <p:spPr>
          <a:xfrm>
            <a:off x="630019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051720" y="2378584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ماده30 آئین نامه حفاظت و بهداشت عمومی در کارگاهها مبنی بر:  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3200" b="1" dirty="0" smtClean="0">
                <a:solidFill>
                  <a:schemeClr val="tx1"/>
                </a:solidFill>
                <a:cs typeface="B Nazanin" pitchFamily="2" charset="-78"/>
              </a:rPr>
              <a:t>نصب مقدار کافی پریز</a:t>
            </a:r>
            <a:endParaRPr lang="en-US" sz="32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استفاده چندین وسیله برقی از یک پریز  </a:t>
            </a:r>
          </a:p>
          <a:p>
            <a:pPr algn="ctr" rtl="1"/>
            <a:r>
              <a:rPr lang="fa-IR" u="sng" dirty="0" smtClean="0">
                <a:cs typeface="B Titr" pitchFamily="2" charset="-78"/>
              </a:rPr>
              <a:t>برق گرفتگی و صدمه به تجهیزات برقی </a:t>
            </a:r>
            <a:endParaRPr lang="en-US" u="sng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fa-IR" dirty="0" smtClean="0">
                <a:cs typeface="B Titr" pitchFamily="2" charset="-78"/>
              </a:rPr>
              <a:t>استفاده از هر پریز برای یک وسیله برقی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41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11936"/>
            <a:ext cx="4041775" cy="267716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41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1230"/>
            <a:ext cx="4040188" cy="267857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43152" y="2378584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مواد 15و 19  آئین نامه حفاظتی تاسیسات الکتریکی  در کارگاهها مبنی بر</a:t>
            </a:r>
            <a:r>
              <a:rPr lang="fa-IR" sz="2400" b="1" dirty="0" smtClean="0">
                <a:cs typeface="B Titr" pitchFamily="2" charset="-78"/>
              </a:rPr>
              <a:t>: </a:t>
            </a:r>
            <a:r>
              <a:rPr lang="fa-IR" sz="2400" b="1" dirty="0" smtClean="0">
                <a:solidFill>
                  <a:srgbClr val="0000FF"/>
                </a:solidFill>
                <a:cs typeface="B Nazanin" pitchFamily="2" charset="-78"/>
              </a:rPr>
              <a:t>ضرورت استفاده از تابلو برق مناسب و ایمن</a:t>
            </a:r>
            <a:endParaRPr lang="en-US" sz="2400" dirty="0">
              <a:solidFill>
                <a:srgbClr val="0000FF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تابلو برق ناایمن   </a:t>
            </a:r>
            <a:endParaRPr lang="en-US" dirty="0" smtClean="0">
              <a:cs typeface="B Titr" pitchFamily="2" charset="-78"/>
            </a:endParaRPr>
          </a:p>
          <a:p>
            <a:pPr algn="ctr" rtl="1"/>
            <a:r>
              <a:rPr lang="fa-IR" dirty="0" smtClean="0">
                <a:cs typeface="B Titr" pitchFamily="2" charset="-78"/>
              </a:rPr>
              <a:t>برق گرفتگی و صدمه به تجهیزات برقی 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استفاده از تابلو برق ایمن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42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11936"/>
            <a:ext cx="4041775" cy="2677165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42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1230"/>
            <a:ext cx="4040188" cy="267857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4315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ماده37 آئین نامه حفاظت و بهداشت عمومی در کارگاهها مبنی بر: 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روپوش عايق مناسب بر روی سيم ها و كابل هاي برق</a:t>
            </a:r>
            <a:endParaRPr lang="en-US" sz="24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سیم ها و کابل های برق معیوب</a:t>
            </a:r>
          </a:p>
          <a:p>
            <a:pPr algn="ctr" rtl="1"/>
            <a:r>
              <a:rPr lang="fa-IR" dirty="0" smtClean="0">
                <a:cs typeface="B Titr" pitchFamily="2" charset="-78"/>
              </a:rPr>
              <a:t>برق گرفتگی 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fa-IR" sz="2000" dirty="0" smtClean="0">
                <a:cs typeface="B Titr" pitchFamily="2" charset="-78"/>
              </a:rPr>
              <a:t>کابل برق سالم تجهیزات </a:t>
            </a:r>
            <a:endParaRPr lang="en-US" sz="2000" dirty="0">
              <a:cs typeface="B Titr" pitchFamily="2" charset="-78"/>
            </a:endParaRPr>
          </a:p>
        </p:txBody>
      </p:sp>
      <p:pic>
        <p:nvPicPr>
          <p:cNvPr id="7" name="Content Placeholder 6" descr="43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43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 37 آیین نامه حفاظت و بهداشت عمومی در کارگاه ها مبنی بر: 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قرار دادن سيم های برق در لوله و يا كانال مناسب</a:t>
            </a:r>
            <a:endParaRPr lang="en-US" sz="24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 قرار گرفتن کابل و سیم تجهیزات برقی در محیط مرطوب و نمناک برق گرفتگی</a:t>
            </a:r>
            <a:endParaRPr lang="en-US" sz="1800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قرار گرفتن کابل و سیم تجهیزات برقی به صورت ایمن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44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44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43152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 28 آیین نامه حفاظتی کارگاه های ساختمان مبنی بر: 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بکار </a:t>
            </a:r>
            <a:r>
              <a:rPr lang="fa-IR" sz="2400" b="1" smtClean="0">
                <a:solidFill>
                  <a:schemeClr val="tx1"/>
                </a:solidFill>
                <a:cs typeface="B Nazanin" pitchFamily="2" charset="-78"/>
              </a:rPr>
              <a:t>گیری ماشین آلات و وسایل بالابر با 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رعایت اصول ایمنی و فنی</a:t>
            </a:r>
            <a:endParaRPr lang="en-US" sz="24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عدم مهار مناسب بالابر </a:t>
            </a:r>
            <a:endParaRPr lang="en-US" dirty="0" smtClean="0">
              <a:cs typeface="B Titr" pitchFamily="2" charset="-78"/>
            </a:endParaRPr>
          </a:p>
          <a:p>
            <a:pPr algn="ctr" rtl="1"/>
            <a:r>
              <a:rPr lang="fa-IR" dirty="0" smtClean="0">
                <a:cs typeface="B Titr" pitchFamily="2" charset="-78"/>
              </a:rPr>
              <a:t>سقوط بالابر روی افراد و تجهیزات   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لزوم مهار مناسب بالابر و درج وزن مجاز بر روی بالابر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47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47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281"/>
            <a:ext cx="4040188" cy="268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23728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1800" b="1" dirty="0" smtClean="0">
                <a:solidFill>
                  <a:srgbClr val="0000FF"/>
                </a:solidFill>
                <a:cs typeface="B Titr" pitchFamily="2" charset="-78"/>
              </a:rPr>
              <a:t>ماده‌ 322 آیین نامه حفاظتی کارگاه های ساختمانی و بند ب ماده‌ 24 آيين‌نامه‌ حفاظتي‌ وسايل‌ حمل‌ و نقل‌ و جابجاكردن‌مواد و اشياء در كارگاه‌ها مبنی بر: </a:t>
            </a:r>
            <a:r>
              <a:rPr lang="fa-IR" sz="1800" b="1" dirty="0" smtClean="0">
                <a:solidFill>
                  <a:schemeClr val="tx2"/>
                </a:solidFill>
                <a:cs typeface="B Nazanin" pitchFamily="2" charset="-78"/>
              </a:rPr>
              <a:t/>
            </a:r>
            <a:br>
              <a:rPr lang="fa-IR" sz="1800" b="1" dirty="0" smtClean="0">
                <a:solidFill>
                  <a:schemeClr val="tx2"/>
                </a:solidFill>
                <a:cs typeface="B Nazanin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تعادل‌ بار و عدم وجود مانع‌ در سر راه‌ و  لزوم استفاده از  بالا بر</a:t>
            </a:r>
            <a:endParaRPr lang="en-US" sz="24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 rtl="1"/>
            <a:r>
              <a:rPr lang="fa-IR" sz="1600" dirty="0" smtClean="0">
                <a:cs typeface="B Titr" pitchFamily="2" charset="-78"/>
              </a:rPr>
              <a:t> حمل بارهای عریض با دست یا حمل نا ایمن بار توسط بالابر صدمه به بار + سقوط بر روی افراد</a:t>
            </a:r>
            <a:endParaRPr lang="en-US" sz="1600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just" rtl="1"/>
            <a:r>
              <a:rPr lang="fa-IR" dirty="0" smtClean="0">
                <a:cs typeface="B Titr" pitchFamily="2" charset="-78"/>
              </a:rPr>
              <a:t>لزوم استفاده از بالابر برای جابه جایی بارهای عریض و رعایت نکات ایمنی 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49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8579"/>
            <a:ext cx="4041775" cy="268388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49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281"/>
            <a:ext cx="4040188" cy="268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43152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1800" b="1" dirty="0" smtClean="0">
                <a:cs typeface="B Titr" pitchFamily="2" charset="-78"/>
              </a:rPr>
              <a:t>بند ب ماده‌ 24 آيين‌نامه‌ حفاظتي‌ وسايل‌ حمل‌ و نقل‌ و جابجاكردن‌مواد و اشياء در كارگاه‌ها  مبنی بر: تعادل‌ بار و عدم وجود مانع‌ در سر راه آن‌.</a:t>
            </a:r>
            <a:endParaRPr lang="en-US" sz="1800" dirty="0"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200" dirty="0" smtClean="0">
                <a:cs typeface="B Titr" pitchFamily="2" charset="-78"/>
              </a:rPr>
              <a:t> استفاده از فرغون به جای سبد بالابر</a:t>
            </a:r>
          </a:p>
          <a:p>
            <a:pPr algn="ctr" rtl="1"/>
            <a:r>
              <a:rPr lang="fa-IR" sz="1200" u="sng" dirty="0" smtClean="0">
                <a:cs typeface="B Titr" pitchFamily="2" charset="-78"/>
              </a:rPr>
              <a:t>خطر سقوط بالابر به دلیل گیر کردن دسته های فرغون به سقف طبقات </a:t>
            </a:r>
            <a:endParaRPr lang="en-US" sz="1200" u="sng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fa-IR" sz="2000" dirty="0" smtClean="0">
                <a:cs typeface="B Titr" pitchFamily="2" charset="-78"/>
              </a:rPr>
              <a:t>لزوم استفاده از سبد بالابر به جای فرغون</a:t>
            </a:r>
            <a:endParaRPr lang="en-US" sz="2000" dirty="0" smtClean="0">
              <a:cs typeface="B Titr" pitchFamily="2" charset="-78"/>
            </a:endParaRPr>
          </a:p>
        </p:txBody>
      </p:sp>
      <p:pic>
        <p:nvPicPr>
          <p:cNvPr id="7" name="Content Placeholder 6" descr="50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50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281"/>
            <a:ext cx="4040188" cy="268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400" b="1" dirty="0" smtClean="0">
                <a:cs typeface="B Titr" pitchFamily="2" charset="-78"/>
              </a:rPr>
              <a:t>بند ب ماده‌ 212 آيين‌نامه‌ حفاظتي‌ وسايل‌ حمل‌ و نقل‌ و جابجاكردن‌مواد و اشياء در كارگاه‌ها مبنی بر: </a:t>
            </a:r>
            <a:r>
              <a:rPr lang="fa-IR" sz="2400" b="1" u="sng" dirty="0" smtClean="0">
                <a:cs typeface="B Nazanin" pitchFamily="2" charset="-78"/>
              </a:rPr>
              <a:t>تجهیز  قلاب‌ به‌ شيطانك</a:t>
            </a:r>
            <a:endParaRPr lang="en-US" sz="2400" u="sng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 نداشتن شیطانک قلاب بالابر</a:t>
            </a:r>
          </a:p>
          <a:p>
            <a:pPr algn="ctr" rtl="1"/>
            <a:r>
              <a:rPr lang="fa-IR" dirty="0" smtClean="0">
                <a:cs typeface="B Titr" pitchFamily="2" charset="-78"/>
              </a:rPr>
              <a:t>سقوط بار + صدمه به افراد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 لزوم وجود شیطانک مناسب برای قلاب بالابر</a:t>
            </a:r>
            <a:endParaRPr lang="en-US" sz="1800" dirty="0" smtClean="0">
              <a:cs typeface="B Titr" pitchFamily="2" charset="-78"/>
            </a:endParaRPr>
          </a:p>
        </p:txBody>
      </p:sp>
      <p:pic>
        <p:nvPicPr>
          <p:cNvPr id="7" name="Content Placeholder 6" descr="51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51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281"/>
            <a:ext cx="4040188" cy="268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 25 آیین نامه حفاظت و بهداشت عمومی در کارگاه ها مبنی بر: </a:t>
            </a:r>
            <a:r>
              <a:rPr lang="fa-IR" sz="2400" b="1" dirty="0" smtClean="0">
                <a:cs typeface="B Titr" pitchFamily="2" charset="-78"/>
              </a:rPr>
              <a:t/>
            </a:r>
            <a:br>
              <a:rPr lang="fa-IR" sz="2400" b="1" dirty="0" smtClean="0">
                <a:cs typeface="B Titr" pitchFamily="2" charset="-78"/>
              </a:rPr>
            </a:br>
            <a:r>
              <a:rPr lang="fa-IR" sz="2400" b="1" dirty="0" smtClean="0">
                <a:cs typeface="B Nazanin" pitchFamily="2" charset="-78"/>
              </a:rPr>
              <a:t>قرار دادن حفاظ مناسب برای قسمت هاي انتقال دهنده نيرو</a:t>
            </a:r>
            <a:endParaRPr lang="en-US" sz="24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 عدم حفاظ گذاری مناسب فولی بالابر</a:t>
            </a:r>
            <a:endParaRPr lang="en-US" dirty="0" smtClean="0">
              <a:cs typeface="B Titr" pitchFamily="2" charset="-78"/>
            </a:endParaRPr>
          </a:p>
          <a:p>
            <a:pPr algn="ctr" rtl="1"/>
            <a:r>
              <a:rPr lang="fa-IR" dirty="0" smtClean="0">
                <a:cs typeface="B Titr" pitchFamily="2" charset="-78"/>
              </a:rPr>
              <a:t>خطر قطع دست و انگشتان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r" rtl="1"/>
            <a:r>
              <a:rPr lang="fa-IR" dirty="0" smtClean="0">
                <a:cs typeface="B Titr" pitchFamily="2" charset="-78"/>
              </a:rPr>
              <a:t>لزوم حفاظ گذاری مناسب فولی بالابر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52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52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9106"/>
            <a:ext cx="4040188" cy="268282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43152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 37 آیین نامه حفاظت و بهداشت عمومی در کارگاه ها مبنی بر: 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cs typeface="B Nazanin" pitchFamily="2" charset="-78"/>
              </a:rPr>
              <a:t>لزوم استفاده از كابل هاي مناسب و سالم</a:t>
            </a:r>
            <a:endParaRPr lang="en-US" sz="24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 معیوب بودن کابل های برق بالابر</a:t>
            </a:r>
            <a:endParaRPr lang="en-US" dirty="0" smtClean="0">
              <a:cs typeface="B Titr" pitchFamily="2" charset="-78"/>
            </a:endParaRPr>
          </a:p>
          <a:p>
            <a:pPr algn="ctr" rtl="1"/>
            <a:r>
              <a:rPr lang="fa-IR" dirty="0" smtClean="0">
                <a:cs typeface="B Titr" pitchFamily="2" charset="-78"/>
              </a:rPr>
              <a:t>صدمه به دستگاه + برق گرفتگی 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Titr" pitchFamily="2" charset="-78"/>
              </a:rPr>
              <a:t>لزوم استفاده ازکابل های سالم بالابر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53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53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281"/>
            <a:ext cx="4040188" cy="268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276872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cs typeface="B Titr" pitchFamily="2" charset="-78"/>
              </a:rPr>
              <a:t>ماده256 آئین نامه حفاظتی کارگاه های ساختمانی مبنی بر: </a:t>
            </a:r>
            <a:r>
              <a:rPr lang="fa-IR" sz="2800" b="1" dirty="0" smtClean="0">
                <a:cs typeface="B Titr" pitchFamily="2" charset="-78"/>
              </a:rPr>
              <a:t/>
            </a:r>
            <a:br>
              <a:rPr lang="fa-IR" sz="2800" b="1" dirty="0" smtClean="0">
                <a:cs typeface="B Titr" pitchFamily="2" charset="-78"/>
              </a:rPr>
            </a:br>
            <a:r>
              <a:rPr lang="fa-IR" sz="2800" b="1" dirty="0" smtClean="0">
                <a:cs typeface="B Nazanin" pitchFamily="2" charset="-78"/>
              </a:rPr>
              <a:t>ایجاد </a:t>
            </a:r>
            <a:r>
              <a:rPr lang="fa-IR" sz="2800" b="1" dirty="0">
                <a:cs typeface="B Nazanin" pitchFamily="2" charset="-78"/>
              </a:rPr>
              <a:t>راه دسترسی </a:t>
            </a:r>
            <a:r>
              <a:rPr lang="fa-IR" sz="2800" b="1" dirty="0" smtClean="0">
                <a:cs typeface="B Nazanin" pitchFamily="2" charset="-78"/>
              </a:rPr>
              <a:t>ایمن</a:t>
            </a:r>
            <a:endParaRPr lang="en-US" sz="2800" dirty="0"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راه </a:t>
            </a:r>
            <a:r>
              <a:rPr lang="fa-IR" sz="1800" dirty="0">
                <a:cs typeface="B Titr" pitchFamily="2" charset="-78"/>
              </a:rPr>
              <a:t>دسترسی </a:t>
            </a:r>
            <a:r>
              <a:rPr lang="fa-IR" sz="1800" dirty="0" smtClean="0">
                <a:cs typeface="B Titr" pitchFamily="2" charset="-78"/>
              </a:rPr>
              <a:t>ایمن </a:t>
            </a:r>
          </a:p>
          <a:p>
            <a:pPr algn="ctr" rtl="1"/>
            <a:r>
              <a:rPr lang="fa-IR" sz="1800" dirty="0" smtClean="0">
                <a:cs typeface="B Titr" pitchFamily="2" charset="-78"/>
              </a:rPr>
              <a:t>خطر سقوط و آسیب دیدگی</a:t>
            </a:r>
            <a:endParaRPr lang="en-US" sz="1800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Titr" pitchFamily="2" charset="-78"/>
              </a:rPr>
              <a:t>	راه دسترسی نا </a:t>
            </a:r>
            <a:r>
              <a:rPr lang="fa-IR" dirty="0" smtClean="0">
                <a:cs typeface="B Titr" pitchFamily="2" charset="-78"/>
              </a:rPr>
              <a:t>ایمن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7" name="Content Placeholder 6" descr="3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3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30019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555776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1800" b="1" dirty="0" smtClean="0">
                <a:solidFill>
                  <a:srgbClr val="0000FF"/>
                </a:solidFill>
                <a:cs typeface="B Titr" pitchFamily="2" charset="-78"/>
              </a:rPr>
              <a:t>بند ج ماده 24 و ماده 27آيين‌نامه‌ حفاظتي‌ وسايل‌ حمل‌ و نقل‌ و جابجاكردن‌مواد و اشياء در كارگاه‌ها مبنی بر:</a:t>
            </a:r>
            <a:r>
              <a:rPr lang="fa-IR" sz="1800" b="1" dirty="0" smtClean="0">
                <a:solidFill>
                  <a:srgbClr val="0000FF"/>
                </a:solidFill>
                <a:cs typeface="B Nazanin" pitchFamily="2" charset="-78"/>
              </a:rPr>
              <a:t> </a:t>
            </a:r>
            <a:r>
              <a:rPr lang="fa-IR" sz="1800" b="1" dirty="0" smtClean="0">
                <a:cs typeface="B Nazanin" pitchFamily="2" charset="-78"/>
              </a:rPr>
              <a:t>عدم قرار گرفتن کارگران در معرض خطر تصادم هنگام بالا بردن بار و توجه رانندگان بالابر به آن.</a:t>
            </a:r>
            <a:endParaRPr lang="en-US" sz="18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قرار گرفتن کارگران زیر بار معلق و در حال حمل  </a:t>
            </a:r>
            <a:r>
              <a:rPr lang="fa-IR" sz="1800" u="sng" dirty="0" smtClean="0">
                <a:cs typeface="B Titr" pitchFamily="2" charset="-78"/>
              </a:rPr>
              <a:t>مواجهه با خطر سقوط بار </a:t>
            </a:r>
            <a:endParaRPr lang="en-US" sz="1800" u="sng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2000" dirty="0" smtClean="0">
                <a:cs typeface="B Titr" pitchFamily="2" charset="-78"/>
              </a:rPr>
              <a:t>قرار نگرفتن کارگران زیر بار معلق و در حال حمل</a:t>
            </a:r>
            <a:endParaRPr lang="en-US" sz="2000" dirty="0" smtClean="0">
              <a:cs typeface="B Titr" pitchFamily="2" charset="-78"/>
            </a:endParaRPr>
          </a:p>
        </p:txBody>
      </p:sp>
      <p:pic>
        <p:nvPicPr>
          <p:cNvPr id="7" name="Content Placeholder 6" descr="54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54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281"/>
            <a:ext cx="4040188" cy="268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87168" y="2276872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 38 و 323 آیین نامه حفاظتی کارگاه های ساختمانی مبنی بر :</a:t>
            </a:r>
            <a:r>
              <a:rPr lang="fa-IR" sz="2000" b="1" dirty="0" smtClean="0">
                <a:solidFill>
                  <a:srgbClr val="0000FF"/>
                </a:solidFill>
                <a:cs typeface="B Titr" pitchFamily="2" charset="-78"/>
              </a:rPr>
              <a:t/>
            </a:r>
            <a:br>
              <a:rPr lang="fa-IR" sz="20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ممنوعیت انتقال کارگران با ماشین آلات ساختمانی</a:t>
            </a:r>
            <a:endParaRPr lang="en-US" sz="24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عدم اختصاص آسانسور برای حمل بار و نفرات  </a:t>
            </a:r>
            <a:endParaRPr lang="en-US" sz="1800" dirty="0" smtClean="0">
              <a:cs typeface="B Titr" pitchFamily="2" charset="-78"/>
            </a:endParaRPr>
          </a:p>
          <a:p>
            <a:pPr algn="ctr" rtl="1"/>
            <a:r>
              <a:rPr lang="fa-IR" sz="1800" u="sng" dirty="0" smtClean="0">
                <a:cs typeface="B Titr" pitchFamily="2" charset="-78"/>
              </a:rPr>
              <a:t>بروز حادثه </a:t>
            </a:r>
            <a:endParaRPr lang="en-US" sz="1800" u="sng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لزوم تعبیه و تفکیک آسانسورهای حمل بار و نفر </a:t>
            </a:r>
            <a:endParaRPr lang="en-US" sz="1800" dirty="0" smtClean="0">
              <a:cs typeface="B Titr" pitchFamily="2" charset="-78"/>
            </a:endParaRPr>
          </a:p>
        </p:txBody>
      </p:sp>
      <p:pic>
        <p:nvPicPr>
          <p:cNvPr id="7" name="Content Placeholder 6" descr="56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56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281"/>
            <a:ext cx="4040188" cy="268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276872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 126 آيين‌نامه‌ ایمنی ساختمان کارگاه ها مبنی بر: </a:t>
            </a:r>
            <a:r>
              <a:rPr lang="fa-IR" sz="2800" b="1" dirty="0" smtClean="0">
                <a:cs typeface="B Titr" pitchFamily="2" charset="-78"/>
              </a:rPr>
              <a:t/>
            </a:r>
            <a:br>
              <a:rPr lang="fa-IR" sz="2800" b="1" dirty="0" smtClean="0">
                <a:cs typeface="B Titr" pitchFamily="2" charset="-78"/>
              </a:rPr>
            </a:b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ایمن بودن اطاقک آسانسور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نداشتن درب اتاقک آسانسور</a:t>
            </a:r>
          </a:p>
          <a:p>
            <a:pPr algn="ctr" rtl="1"/>
            <a:r>
              <a:rPr lang="fa-IR" sz="1800" dirty="0" smtClean="0">
                <a:cs typeface="B Titr" pitchFamily="2" charset="-78"/>
              </a:rPr>
              <a:t>بروز سوانح و حوادث </a:t>
            </a:r>
            <a:endParaRPr lang="en-US" sz="1800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محافظت اتاقک آسانسور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58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58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9106"/>
            <a:ext cx="4040188" cy="268282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87168" y="2378584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ماده34 آیین نامه حفاظتی مواد خطر ناک ومواد قابل اشتعال و مواد قابل انفجار مبنی بر:</a:t>
            </a:r>
            <a:r>
              <a:rPr lang="fa-IR" sz="2400" b="1" dirty="0" smtClean="0">
                <a:cs typeface="B Titr" pitchFamily="2" charset="-78"/>
              </a:rPr>
              <a:t> انبار کردن ایمن مواد قابل اشتعال</a:t>
            </a:r>
            <a:endParaRPr lang="en-US" sz="2400" dirty="0"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نگهداری ناایمن مواد قابل اشتعال </a:t>
            </a:r>
          </a:p>
          <a:p>
            <a:pPr algn="ctr" rtl="1"/>
            <a:r>
              <a:rPr lang="fa-IR" dirty="0" smtClean="0">
                <a:cs typeface="B Titr" pitchFamily="2" charset="-78"/>
              </a:rPr>
              <a:t>آتش سوزی و انفجار 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نگهداری و دپوی مناسب مواد قابل اشتعال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61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61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281"/>
            <a:ext cx="4040188" cy="268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67744" y="2276872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 36 آيين نامه ومقررات حفاظت در ريخته گري، آهنگري وجوشكاري مبنی بر:</a:t>
            </a:r>
            <a:r>
              <a:rPr lang="fa-IR" sz="2400" b="1" dirty="0" smtClean="0">
                <a:cs typeface="B Nazanin" pitchFamily="2" charset="-78"/>
              </a:rPr>
              <a:t>مهارکپسول اکسیژن یا استیلن بطور قائم</a:t>
            </a:r>
            <a:endParaRPr lang="en-US" sz="24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rtl="1"/>
            <a:r>
              <a:rPr lang="fa-IR" sz="1800" dirty="0" smtClean="0">
                <a:cs typeface="B Titr" pitchFamily="2" charset="-78"/>
              </a:rPr>
              <a:t>رها بودن و نگهداری نامناسب سیلندرهای گاز </a:t>
            </a:r>
          </a:p>
          <a:p>
            <a:pPr algn="ctr" rtl="1"/>
            <a:r>
              <a:rPr lang="fa-IR" sz="1800" dirty="0" smtClean="0">
                <a:cs typeface="B Titr" pitchFamily="2" charset="-78"/>
              </a:rPr>
              <a:t>اشتعال و انفجار </a:t>
            </a:r>
            <a:endParaRPr lang="en-US" sz="1800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fa-IR" dirty="0" smtClean="0">
                <a:cs typeface="B Titr" pitchFamily="2" charset="-78"/>
              </a:rPr>
              <a:t>نگهداری ایمن و مناسب سیلندرهای گاز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62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8579"/>
            <a:ext cx="4041775" cy="268388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62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281"/>
            <a:ext cx="4040188" cy="2680475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6774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cs typeface="B Titr" pitchFamily="2" charset="-78"/>
              </a:rPr>
              <a:t>ماده 28 آیین نامه حفاظتی کارگاه های ساختمانی مبنی بر بکار گیری کلیه ماشین آلات با رعایت اصول ایمنی و فنی</a:t>
            </a:r>
            <a:endParaRPr lang="en-US" sz="2400" dirty="0"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بکار بردن ماشین آلات نا ایمن </a:t>
            </a:r>
          </a:p>
          <a:p>
            <a:pPr algn="ctr" rtl="1"/>
            <a:r>
              <a:rPr lang="fa-IR" dirty="0" smtClean="0">
                <a:cs typeface="B Titr" pitchFamily="2" charset="-78"/>
              </a:rPr>
              <a:t>صدمه به افراد و تجهیزات 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استفاده از ماشین آلات ایمن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63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63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339752" y="2276872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 10 آیین نامه آیین نامه حفاظتی کارگاه های ساختمانی مبنی بر : 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Titr" pitchFamily="2" charset="-78"/>
              </a:rPr>
              <a:t>نصب علایم هشدار دهنده قابل رویت در شب و روز</a:t>
            </a:r>
            <a:endParaRPr lang="en-US" sz="2400" dirty="0">
              <a:solidFill>
                <a:schemeClr val="tx1"/>
              </a:solidFill>
              <a:cs typeface="B Titr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just" rtl="1"/>
            <a:r>
              <a:rPr lang="fa-IR" dirty="0" smtClean="0">
                <a:cs typeface="B Titr" pitchFamily="2" charset="-78"/>
              </a:rPr>
              <a:t>نبود تابلو های تابلوها و علایم هشدار دهنده </a:t>
            </a:r>
            <a:endParaRPr lang="en-US" dirty="0" smtClean="0">
              <a:cs typeface="B Titr" pitchFamily="2" charset="-78"/>
            </a:endParaRPr>
          </a:p>
          <a:p>
            <a:pPr algn="just" rtl="1"/>
            <a:r>
              <a:rPr lang="fa-IR" dirty="0" smtClean="0">
                <a:cs typeface="B Titr" pitchFamily="2" charset="-78"/>
              </a:rPr>
              <a:t>عدم هوشیاری و اطلاع کارگران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 rtl="1"/>
            <a:r>
              <a:rPr lang="fa-IR" dirty="0" smtClean="0">
                <a:cs typeface="B Titr" pitchFamily="2" charset="-78"/>
              </a:rPr>
              <a:t>لزوم استفاده از علایم هشدار دهنده ایمنی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67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67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411760" y="2276872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 smtClean="0">
                <a:solidFill>
                  <a:srgbClr val="0000FF"/>
                </a:solidFill>
                <a:cs typeface="B Titr" pitchFamily="2" charset="-78"/>
              </a:rPr>
              <a:t>ماده 11 آیین نامه حفاظتی کارگاه های ساختمانی مبنی بر: </a:t>
            </a: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ممنوعیت انبار كردن وسايل كار، مصالح در معابر عمومي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r" rtl="1"/>
            <a:r>
              <a:rPr lang="fa-IR" dirty="0" smtClean="0">
                <a:cs typeface="B Titr" pitchFamily="2" charset="-78"/>
              </a:rPr>
              <a:t>دپوی مصالح و وسایل در معابر عمومی </a:t>
            </a:r>
            <a:endParaRPr lang="en-US" dirty="0" smtClean="0">
              <a:cs typeface="B Titr" pitchFamily="2" charset="-78"/>
            </a:endParaRPr>
          </a:p>
          <a:p>
            <a:pPr algn="r" rtl="1"/>
            <a:r>
              <a:rPr lang="fa-IR" dirty="0" smtClean="0">
                <a:cs typeface="B Titr" pitchFamily="2" charset="-78"/>
              </a:rPr>
              <a:t>بی نظمی در معابر عمومی و خطر بروز سانحه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r" rtl="1"/>
            <a:r>
              <a:rPr lang="fa-IR" dirty="0" smtClean="0">
                <a:cs typeface="B Titr" pitchFamily="2" charset="-78"/>
              </a:rPr>
              <a:t>تعبیه محل مناسب جهت دپوی مصالح و وسایل در محیط کار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68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68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490"/>
            <a:ext cx="4040188" cy="268005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95736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rtl="1"/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 12 آیین نامه حفاظتی کارگاه های ساختمانی مبنی بر: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 لزوم نصب سرپش حفاظتی مناسب در دیواره اطراف ساختمان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 rtl="1"/>
            <a:r>
              <a:rPr lang="fa-IR" dirty="0" smtClean="0">
                <a:cs typeface="B Titr" pitchFamily="2" charset="-78"/>
              </a:rPr>
              <a:t>عدم تعبیه سرپوش ایمن در محیط اطراف کارگاه </a:t>
            </a:r>
            <a:endParaRPr lang="en-US" dirty="0" smtClean="0">
              <a:cs typeface="B Titr" pitchFamily="2" charset="-78"/>
            </a:endParaRPr>
          </a:p>
          <a:p>
            <a:pPr algn="ctr" rtl="1"/>
            <a:r>
              <a:rPr lang="fa-IR" dirty="0" smtClean="0">
                <a:cs typeface="B Titr" pitchFamily="2" charset="-78"/>
              </a:rPr>
              <a:t>صدمه به عابرین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 rtl="1"/>
            <a:r>
              <a:rPr lang="fa-IR" sz="1800" dirty="0" smtClean="0">
                <a:cs typeface="B Titr" pitchFamily="2" charset="-78"/>
              </a:rPr>
              <a:t>لزوم تعبیه سرپوش ایمن در محیط اطراف کارگاه </a:t>
            </a:r>
            <a:endParaRPr lang="en-US" sz="1800" dirty="0" smtClean="0">
              <a:cs typeface="B Titr" pitchFamily="2" charset="-78"/>
            </a:endParaRPr>
          </a:p>
        </p:txBody>
      </p:sp>
      <p:pic>
        <p:nvPicPr>
          <p:cNvPr id="7" name="Content Placeholder 6" descr="71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9755"/>
            <a:ext cx="4041775" cy="2681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71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10490"/>
            <a:ext cx="4040188" cy="268005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123728" y="2276872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 48 آیین نامه حفاظت و بهداشت عمومی در کارگاه هامبنی بر: </a:t>
            </a:r>
            <a:r>
              <a:rPr lang="fa-IR" sz="2400" b="1" dirty="0" smtClean="0">
                <a:cs typeface="B Titr" pitchFamily="2" charset="-78"/>
              </a:rPr>
              <a:t/>
            </a:r>
            <a:br>
              <a:rPr lang="fa-IR" sz="2400" b="1" dirty="0" smtClean="0">
                <a:cs typeface="B Titr" pitchFamily="2" charset="-78"/>
              </a:rPr>
            </a:br>
            <a:r>
              <a:rPr lang="fa-IR" sz="2400" b="1" dirty="0" smtClean="0">
                <a:cs typeface="B Nazanin" pitchFamily="2" charset="-78"/>
              </a:rPr>
              <a:t>لزوم وجود تعداد کافی ظروف مخصوص برای زباله</a:t>
            </a:r>
            <a:endParaRPr lang="en-US" sz="24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r" rtl="1"/>
            <a:r>
              <a:rPr lang="fa-IR" dirty="0" smtClean="0">
                <a:cs typeface="B Titr" pitchFamily="2" charset="-78"/>
              </a:rPr>
              <a:t>عدم رعایت نظافت کارگاه </a:t>
            </a:r>
          </a:p>
          <a:p>
            <a:pPr algn="r" rtl="1"/>
            <a:r>
              <a:rPr lang="fa-IR" dirty="0" smtClean="0">
                <a:cs typeface="B Titr" pitchFamily="2" charset="-78"/>
              </a:rPr>
              <a:t>انتشار آلودگی ها و بروز بیماری </a:t>
            </a:r>
            <a:endParaRPr lang="en-US" dirty="0" smtClean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fa-IR" dirty="0" smtClean="0">
                <a:cs typeface="B Titr" pitchFamily="2" charset="-78"/>
              </a:rPr>
              <a:t>لزوم رعایت بهداشت عمومی در کارگاه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72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8579"/>
            <a:ext cx="4041775" cy="268388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72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6774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cs typeface="B Titr" pitchFamily="2" charset="-78"/>
              </a:rPr>
              <a:t>ماده45 آئین نامه حفاظت و بهداشت عمومی کارگاهها مبنی بر: </a:t>
            </a:r>
            <a:r>
              <a:rPr lang="fa-IR" sz="2800" b="1" dirty="0">
                <a:cs typeface="B Nazanin" pitchFamily="2" charset="-78"/>
              </a:rPr>
              <a:t>رعایت اصول بهداشتی در محل </a:t>
            </a:r>
            <a:r>
              <a:rPr lang="fa-IR" sz="2800" b="1" dirty="0" smtClean="0">
                <a:cs typeface="B Nazanin" pitchFamily="2" charset="-78"/>
              </a:rPr>
              <a:t>کار</a:t>
            </a:r>
            <a:endParaRPr lang="en-US" sz="28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584" y="1535113"/>
            <a:ext cx="3312368" cy="6397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rtl="1"/>
            <a:r>
              <a:rPr lang="fa-IR" dirty="0" smtClean="0">
                <a:cs typeface="B Titr" pitchFamily="2" charset="-78"/>
              </a:rPr>
              <a:t>بهداشتی </a:t>
            </a:r>
            <a:r>
              <a:rPr lang="fa-IR" dirty="0">
                <a:cs typeface="B Titr" pitchFamily="2" charset="-78"/>
              </a:rPr>
              <a:t>نبودن محل </a:t>
            </a:r>
            <a:r>
              <a:rPr lang="fa-IR" dirty="0" smtClean="0">
                <a:cs typeface="B Titr" pitchFamily="2" charset="-78"/>
              </a:rPr>
              <a:t>اسکان</a:t>
            </a:r>
          </a:p>
          <a:p>
            <a:pPr algn="ctr" rtl="1"/>
            <a:r>
              <a:rPr lang="fa-IR" dirty="0" smtClean="0">
                <a:solidFill>
                  <a:srgbClr val="FF0000"/>
                </a:solidFill>
                <a:cs typeface="B Titr" pitchFamily="2" charset="-78"/>
              </a:rPr>
              <a:t>	</a:t>
            </a:r>
            <a:r>
              <a:rPr lang="fa-IR" u="sng" dirty="0" smtClean="0">
                <a:solidFill>
                  <a:srgbClr val="FF0000"/>
                </a:solidFill>
                <a:cs typeface="B Titr" pitchFamily="2" charset="-78"/>
              </a:rPr>
              <a:t>بیماری کارگر</a:t>
            </a:r>
            <a:endParaRPr lang="en-US" u="sng" dirty="0" smtClean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76056" y="1535113"/>
            <a:ext cx="3240360" cy="639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 smtClean="0">
                <a:cs typeface="B Titr" pitchFamily="2" charset="-78"/>
              </a:rPr>
              <a:t>محل اسکان بهداشتی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7" name="Content Placeholder 6" descr="4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4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Down Arrow 9"/>
          <p:cNvSpPr/>
          <p:nvPr/>
        </p:nvSpPr>
        <p:spPr>
          <a:xfrm>
            <a:off x="630019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071144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  <a:t>ماده 75 آیین نامه حفاظت و بهداشت عمومی در کارگاه هامبنی بر: </a:t>
            </a:r>
            <a:br>
              <a:rPr lang="fa-IR" sz="2400" b="1" dirty="0" smtClean="0">
                <a:solidFill>
                  <a:srgbClr val="0000FF"/>
                </a:solidFill>
                <a:cs typeface="B Titr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لزوم</a:t>
            </a:r>
            <a:r>
              <a:rPr lang="fa-IR" sz="2400" b="1" dirty="0" smtClean="0">
                <a:cs typeface="B Nazanin" pitchFamily="2" charset="-78"/>
              </a:rPr>
              <a:t> وجود جعبه کمک های اولیه در کارگاه</a:t>
            </a:r>
            <a:endParaRPr lang="en-US" sz="2400" dirty="0">
              <a:cs typeface="B Nazanin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75657" y="1535113"/>
            <a:ext cx="7211144" cy="6397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 smtClean="0">
                <a:cs typeface="B Titr" pitchFamily="2" charset="-78"/>
              </a:rPr>
              <a:t>تعبیه جعبه کمک های اولیه   </a:t>
            </a:r>
            <a:endParaRPr lang="en-US" dirty="0" smtClean="0">
              <a:cs typeface="B Titr" pitchFamily="2" charset="-78"/>
            </a:endParaRPr>
          </a:p>
        </p:txBody>
      </p:sp>
      <p:pic>
        <p:nvPicPr>
          <p:cNvPr id="7" name="Content Placeholder 6" descr="66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420888"/>
            <a:ext cx="7427169" cy="3600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fa-IR" sz="3200" b="1" dirty="0" smtClean="0">
                <a:cs typeface="B Titr" pitchFamily="2" charset="-78"/>
              </a:rPr>
              <a:t>مراحل بررسی حوادث ناشی از كار </a:t>
            </a:r>
            <a:endParaRPr lang="en-US" sz="3200" dirty="0"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lvl="0" algn="just" rtl="1"/>
            <a:r>
              <a:rPr lang="fa-IR" dirty="0" smtClean="0">
                <a:cs typeface="B Nazanin" pitchFamily="2" charset="-78"/>
              </a:rPr>
              <a:t>مراجعه حادثه دیده و یا اولیای دم به مراجع قضایی و طرح شكوائیه یا دادخواست و بررسی شكوائیه حادثه دیده توسط مقام محترم قضایی و ارجاع به كلانتری محل وقوع حادثه</a:t>
            </a:r>
            <a:endParaRPr lang="en-US" dirty="0" smtClean="0">
              <a:cs typeface="B Nazanin" pitchFamily="2" charset="-78"/>
            </a:endParaRPr>
          </a:p>
          <a:p>
            <a:pPr lvl="0" algn="just" rtl="1"/>
            <a:r>
              <a:rPr lang="fa-IR" dirty="0" smtClean="0">
                <a:cs typeface="B Nazanin" pitchFamily="2" charset="-78"/>
              </a:rPr>
              <a:t>مراجعه حادثه دیده به كلانتری مربوطه جهت تشكیل پرونده و ارجاع نامه به پزشکی قانونی و بازرسی كار اداره کل تعاون، کار و رفاه اجتماعی استان یا شهرستان جهت بررسی حادثه </a:t>
            </a:r>
            <a:endParaRPr lang="en-US" dirty="0" smtClean="0">
              <a:cs typeface="B Nazanin" pitchFamily="2" charset="-78"/>
            </a:endParaRPr>
          </a:p>
          <a:p>
            <a:pPr lvl="0" algn="just" rtl="1"/>
            <a:r>
              <a:rPr lang="fa-IR" dirty="0" smtClean="0">
                <a:cs typeface="B Nazanin" pitchFamily="2" charset="-78"/>
              </a:rPr>
              <a:t>مراجعه حادثه دیده به پزشكی قانونی جهت تعیین میزان آسیب دیدگی </a:t>
            </a:r>
            <a:endParaRPr lang="en-US" dirty="0" smtClean="0">
              <a:cs typeface="B Nazanin" pitchFamily="2" charset="-78"/>
            </a:endParaRPr>
          </a:p>
          <a:p>
            <a:pPr lvl="0" algn="just" rtl="1"/>
            <a:r>
              <a:rPr lang="fa-IR" dirty="0" smtClean="0">
                <a:cs typeface="B Nazanin" pitchFamily="2" charset="-78"/>
              </a:rPr>
              <a:t>مراجعه حادثه دیده به بازرسی كار اداره کل تعاون، کار و رفاه اجتماعی استان یا شهرستان، تحویل نامه كلانتری و تصویر نظریه پزشکی قانونی جهت بررسی صحنه حادثه توسط بازرس كار</a:t>
            </a:r>
            <a:endParaRPr lang="en-US" dirty="0" smtClean="0">
              <a:cs typeface="B Nazanin" pitchFamily="2" charset="-78"/>
            </a:endParaRPr>
          </a:p>
          <a:p>
            <a:pPr lvl="0" algn="just" rtl="1"/>
            <a:r>
              <a:rPr lang="fa-IR" dirty="0" smtClean="0">
                <a:cs typeface="B Nazanin" pitchFamily="2" charset="-78"/>
              </a:rPr>
              <a:t>تنظیم گزارش بازرس کار براساس شواهد و قرائن و مذاكره با شهود حادثه و كارفرما و ارسال گزارش حادثه به كلانتری به منظور ارجاع به مراجع قضایی</a:t>
            </a:r>
            <a:endParaRPr lang="en-US" dirty="0" smtClean="0">
              <a:cs typeface="B Nazanin" pitchFamily="2" charset="-78"/>
            </a:endParaRPr>
          </a:p>
          <a:p>
            <a:pPr algn="just"/>
            <a:endParaRPr lang="en-US" dirty="0">
              <a:cs typeface="B Nazani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solidFill>
                  <a:srgbClr val="0000FF"/>
                </a:solidFill>
                <a:cs typeface="B Titr" pitchFamily="2" charset="-78"/>
              </a:rPr>
              <a:t>ماده16 آئین نامه حفاظت و بهداشت عمومی کارگاهها مبنی بر: </a:t>
            </a:r>
            <a:r>
              <a:rPr lang="fa-IR" sz="2800" b="1" dirty="0">
                <a:cs typeface="B Nazanin" pitchFamily="2" charset="-78"/>
              </a:rPr>
              <a:t>لزوم استفاده از وسایل گرمایشی مناسب و </a:t>
            </a:r>
            <a:r>
              <a:rPr lang="fa-IR" sz="2800" b="1" dirty="0" smtClean="0">
                <a:cs typeface="B Nazanin" pitchFamily="2" charset="-78"/>
              </a:rPr>
              <a:t>ایمن</a:t>
            </a:r>
            <a:endParaRPr lang="en-US" sz="2800" dirty="0"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r>
              <a:rPr lang="fa-IR" dirty="0" smtClean="0">
                <a:cs typeface="B Titr" pitchFamily="2" charset="-78"/>
              </a:rPr>
              <a:t>	استفاده از بخاری ناایمن</a:t>
            </a:r>
            <a:endParaRPr lang="en-US" dirty="0" smtClean="0">
              <a:cs typeface="B Titr" pitchFamily="2" charset="-78"/>
            </a:endParaRPr>
          </a:p>
          <a:p>
            <a:pPr algn="ctr"/>
            <a:r>
              <a:rPr lang="fa-IR" u="sng" dirty="0" smtClean="0">
                <a:cs typeface="B Titr" pitchFamily="2" charset="-78"/>
              </a:rPr>
              <a:t>خفگی </a:t>
            </a:r>
            <a:r>
              <a:rPr lang="fa-IR" u="sng" dirty="0">
                <a:cs typeface="B Titr" pitchFamily="2" charset="-78"/>
              </a:rPr>
              <a:t>و </a:t>
            </a:r>
            <a:r>
              <a:rPr lang="fa-IR" u="sng" dirty="0" smtClean="0">
                <a:cs typeface="B Titr" pitchFamily="2" charset="-78"/>
              </a:rPr>
              <a:t>مرگ</a:t>
            </a:r>
            <a:endParaRPr lang="en-US" u="sng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>
                <a:solidFill>
                  <a:schemeClr val="tx1"/>
                </a:solidFill>
                <a:cs typeface="B Titr" pitchFamily="2" charset="-78"/>
              </a:rPr>
              <a:t>استفاده از بخاری </a:t>
            </a:r>
            <a:r>
              <a:rPr lang="fa-IR" dirty="0" smtClean="0">
                <a:solidFill>
                  <a:schemeClr val="tx1"/>
                </a:solidFill>
                <a:cs typeface="B Titr" pitchFamily="2" charset="-78"/>
              </a:rPr>
              <a:t>ایمن</a:t>
            </a:r>
            <a:endParaRPr lang="en-US" dirty="0">
              <a:solidFill>
                <a:schemeClr val="tx1"/>
              </a:solidFill>
              <a:cs typeface="B Titr" pitchFamily="2" charset="-78"/>
            </a:endParaRPr>
          </a:p>
        </p:txBody>
      </p:sp>
      <p:pic>
        <p:nvPicPr>
          <p:cNvPr id="7" name="Content Placeholder 6" descr="5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5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780928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30019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411760" y="2276872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solidFill>
                  <a:srgbClr val="0000FF"/>
                </a:solidFill>
                <a:cs typeface="B Titr" pitchFamily="2" charset="-78"/>
              </a:rPr>
              <a:t>ماده51 آئین نامه حفاظت و بهداشت عمومی کارگاهها مبنی بر: </a:t>
            </a:r>
            <a:r>
              <a:rPr lang="fa-IR" sz="2800" b="1" dirty="0">
                <a:solidFill>
                  <a:schemeClr val="tx1"/>
                </a:solidFill>
                <a:cs typeface="B Nazanin" pitchFamily="2" charset="-78"/>
              </a:rPr>
              <a:t>ضرورت بازبودن محل های عبور و </a:t>
            </a: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مرور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fa-IR" dirty="0">
                <a:cs typeface="B Titr" pitchFamily="2" charset="-78"/>
              </a:rPr>
              <a:t>	ریخت و پاش مصالح در مسیر عبور و </a:t>
            </a:r>
            <a:r>
              <a:rPr lang="fa-IR" dirty="0" smtClean="0">
                <a:cs typeface="B Titr" pitchFamily="2" charset="-78"/>
              </a:rPr>
              <a:t> مرور بی نظمی و حادثه </a:t>
            </a:r>
            <a:endParaRPr lang="en-US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a-IR" dirty="0">
                <a:cs typeface="B Titr" pitchFamily="2" charset="-78"/>
              </a:rPr>
              <a:t>باز بودن مسیر عبور و </a:t>
            </a:r>
            <a:r>
              <a:rPr lang="fa-IR" dirty="0" smtClean="0">
                <a:cs typeface="B Titr" pitchFamily="2" charset="-78"/>
              </a:rPr>
              <a:t>مرور</a:t>
            </a:r>
            <a:endParaRPr lang="en-US" dirty="0">
              <a:cs typeface="B Titr" pitchFamily="2" charset="-78"/>
            </a:endParaRPr>
          </a:p>
        </p:txBody>
      </p:sp>
      <p:pic>
        <p:nvPicPr>
          <p:cNvPr id="7" name="Content Placeholder 6" descr="6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6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300192" y="2348880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6774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a-IR" sz="2800" b="1" dirty="0">
                <a:solidFill>
                  <a:srgbClr val="0000FF"/>
                </a:solidFill>
                <a:cs typeface="B Titr" pitchFamily="2" charset="-78"/>
              </a:rPr>
              <a:t>ماده51 آئین نامه حفاظت و بهداشت عمومی در کارگاهها مبنی بر: </a:t>
            </a:r>
            <a:r>
              <a:rPr lang="fa-IR" sz="2800" b="1" dirty="0">
                <a:solidFill>
                  <a:schemeClr val="tx1"/>
                </a:solidFill>
                <a:cs typeface="B Nazanin" pitchFamily="2" charset="-78"/>
              </a:rPr>
              <a:t>ضرورت چیدمان ایمن مصالح </a:t>
            </a:r>
            <a:r>
              <a:rPr lang="fa-IR" sz="2800" b="1" dirty="0" smtClean="0">
                <a:solidFill>
                  <a:schemeClr val="tx1"/>
                </a:solidFill>
                <a:cs typeface="B Nazanin" pitchFamily="2" charset="-78"/>
              </a:rPr>
              <a:t>ساختمانی</a:t>
            </a:r>
            <a:endParaRPr lang="en-US" sz="2800" dirty="0">
              <a:solidFill>
                <a:schemeClr val="tx1"/>
              </a:solidFill>
              <a:cs typeface="B Nazanin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r>
              <a:rPr lang="fa-IR" dirty="0">
                <a:cs typeface="B Titr" pitchFamily="2" charset="-78"/>
              </a:rPr>
              <a:t>	چیدن نا ایمن مصالح ساختمانی</a:t>
            </a:r>
            <a:endParaRPr lang="en-US" dirty="0">
              <a:cs typeface="B Titr" pitchFamily="2" charset="-78"/>
            </a:endParaRPr>
          </a:p>
          <a:p>
            <a:pPr algn="ctr"/>
            <a:r>
              <a:rPr lang="fa-IR" u="sng" dirty="0">
                <a:cs typeface="B Titr" pitchFamily="2" charset="-78"/>
              </a:rPr>
              <a:t>ریزش و سقوط و بروز </a:t>
            </a:r>
            <a:r>
              <a:rPr lang="fa-IR" u="sng" dirty="0" smtClean="0">
                <a:cs typeface="B Titr" pitchFamily="2" charset="-78"/>
              </a:rPr>
              <a:t>سانحه</a:t>
            </a:r>
            <a:endParaRPr lang="en-US" u="sng" dirty="0">
              <a:cs typeface="B Titr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3057" y="1535113"/>
            <a:ext cx="3599383" cy="52573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چیدمان صحیح </a:t>
            </a:r>
            <a:r>
              <a:rPr lang="fa-IR" dirty="0" smtClean="0">
                <a:cs typeface="B Nazanin" pitchFamily="2" charset="-78"/>
              </a:rPr>
              <a:t>مصالح ساختمانی</a:t>
            </a:r>
            <a:endParaRPr lang="en-US" dirty="0">
              <a:cs typeface="B Nazanin" pitchFamily="2" charset="-78"/>
            </a:endParaRPr>
          </a:p>
        </p:txBody>
      </p:sp>
      <p:pic>
        <p:nvPicPr>
          <p:cNvPr id="7" name="Content Placeholder 6" descr="7a.JPG"/>
          <p:cNvPicPr>
            <a:picLocks noGrp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807983"/>
            <a:ext cx="4041775" cy="2685071"/>
          </a:xfrm>
          <a:prstGeom prst="roundRect">
            <a:avLst>
              <a:gd name="adj" fmla="val 11111"/>
            </a:avLst>
          </a:prstGeom>
          <a:ln w="190500" cap="rnd">
            <a:solidFill>
              <a:srgbClr val="0000FF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Content Placeholder 7" descr="7b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08511"/>
            <a:ext cx="4040188" cy="2684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Down Arrow 8"/>
          <p:cNvSpPr/>
          <p:nvPr/>
        </p:nvSpPr>
        <p:spPr>
          <a:xfrm>
            <a:off x="6228184" y="2234568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267744" y="2306576"/>
            <a:ext cx="484632" cy="330336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2096</Words>
  <Application>Microsoft Office PowerPoint</Application>
  <PresentationFormat>On-screen Show (4:3)</PresentationFormat>
  <Paragraphs>233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ایمنی در کارگاه های ساختمانی  (ویژه کارگران و استادکاران ساختمانی)</vt:lpstr>
      <vt:lpstr>بر اساس اعلام سازمان  ILO  در سال 2016 </vt:lpstr>
      <vt:lpstr>ماده10 آئین نامه حفاظتی کارگاه های ساختمانی مبنی بر:  لزوم محصور نمودن مطمئن و ایمن کارگاه ساختمانی</vt:lpstr>
      <vt:lpstr>ماده10 آئین نامه حفاظتی کارگاه های ساختمانی مبنی بر:  ضرورت جلوگیری از ورود افراد متفرقه به داخل کارگاه</vt:lpstr>
      <vt:lpstr>ماده256 آئین نامه حفاظتی کارگاه های ساختمانی مبنی بر:  ایجاد راه دسترسی ایمن</vt:lpstr>
      <vt:lpstr>ماده45 آئین نامه حفاظت و بهداشت عمومی کارگاهها مبنی بر: رعایت اصول بهداشتی در محل کار</vt:lpstr>
      <vt:lpstr>ماده16 آئین نامه حفاظت و بهداشت عمومی کارگاهها مبنی بر: لزوم استفاده از وسایل گرمایشی مناسب و ایمن</vt:lpstr>
      <vt:lpstr>ماده51 آئین نامه حفاظت و بهداشت عمومی کارگاهها مبنی بر: ضرورت بازبودن محل های عبور و مرور</vt:lpstr>
      <vt:lpstr>ماده51 آئین نامه حفاظت و بهداشت عمومی در کارگاهها مبنی بر: ضرورت چیدمان ایمن مصالح ساختمانی</vt:lpstr>
      <vt:lpstr>ماده11 آئین نامه حفاظت و بهداشت عمومی کارگاه ها مبنی بر: ضرورت تامین روشنایی کافی(طبیعی یا مصنوعی) کارگاه</vt:lpstr>
      <vt:lpstr>ماده61 آئین نامه حفاظت و بهداشت عمومی کارگاه ها مبنی بر: لزوم استفاده از لباس کار متناسب با نوع کار</vt:lpstr>
      <vt:lpstr>ماده 2 و8 آئین نامه وسایل حفاظت فردی مبنی بر:  استفاده از وسایل حفاظت فردی متناسب با نوع محیط کار</vt:lpstr>
      <vt:lpstr>ماده35 آئین نامه وسایل حفاظت فردی مبنی بر:  ضرورت استفاده از وسایل محافظ دستگاه تنفسی</vt:lpstr>
      <vt:lpstr>ماده2 و8 آئین نامه وسایل حفاظت فردی مبنی بر:  استفاده از وسایل حفاظت فردی متناسب با نوع و محیط کار</vt:lpstr>
      <vt:lpstr>ماده23 آئین نامه حفاظتی کارگاه های ساختمانی مبنی بر: استفاده کلیه کارگران ساختمانی از کلاه و کفش ایمنی</vt:lpstr>
      <vt:lpstr>ماده52 آئین نامه حفاظت و بهداشت عمومی کارگاه ها مبنی بر: ضرورت وجود سرویس بهداشتی به تعداد کافی در کارگاه</vt:lpstr>
      <vt:lpstr>ماده60 آئین نامه حفاظت و بهداشت عمومی کارگاه ها مبنی بر: شستشوی دست و رو با صابون قبل از صرف غذا</vt:lpstr>
      <vt:lpstr>ماده60 آئین نامه حفاظت و بهداشت عمومی کارگاه ها مبنی بر: ضرورت شستشوی بهداشتی</vt:lpstr>
      <vt:lpstr>ماده49 آئین نامه حفاظت و بهداشت عمومی کارگاه ها مبنی بر: لزوم دفع بهداشتی فاضلاب در کارگاه</vt:lpstr>
      <vt:lpstr>ماده8 آئین نامه حفاظتی حمل دستی بار مبنی بر:  رعایت توصیه های بهداشتی و ایمنی حمل دستی بار و استفاده از وسایل حفاظت فردی</vt:lpstr>
      <vt:lpstr>ماده4 آئین نامه حفاظتی حمل دستی بار مبنی بر:  حمل بار سنگین با استفاده از وسایل یا  تجهیزات مکانیکی مناسب</vt:lpstr>
      <vt:lpstr>ماده240 آئین نامه حفاظتی کارگاه های ساختمانی مبنی بر: حفاظت دیواره های گودبرداری با مهارهای محکم و مناسب</vt:lpstr>
      <vt:lpstr>ماده23 آئین نامه ایمنی کار در ارتفاع مبنی بر: ضرورت استفاده از هارنس بر روی جایگاه کار در ارتفاع علاوه بر سایر وسایل حفاظت فردی</vt:lpstr>
      <vt:lpstr>ماده58 آئین نامه حفاظتی کارگاه های ساختمانی مبنی بر: استفاده از تخته ها و الوار چوبی با کیفیت مرغوب و سالم</vt:lpstr>
      <vt:lpstr>ماده69 آئین نامه حفاظتی کارگاه های ساختمانی مبنی بر:  عدم استفاده از مصالح نامطمئن برای تکیه گاه داربست </vt:lpstr>
      <vt:lpstr>ماده87 آئین نامه حفاظتی کارگاه های ساختمانی مبنی بر:  جلوگیری از قرار گرفتن هیچ بخشی از جایگاه کار بر روی مصالح غیرمطمئن و نامناسب </vt:lpstr>
      <vt:lpstr>ماده89 و 90 آئین نامه حفاظتی کارگاه های ساختمانی مبنی بر: لزوم بنا کردن جایگاه کار ایمن و مناسب </vt:lpstr>
      <vt:lpstr>ماده187 آئین نامه حفاظتی کارگاه های ساختمانی مبنی بر: استفاده از نردبان با کفشک لاستیکی </vt:lpstr>
      <vt:lpstr>ماده23 آئین نامه ایمنی کار در ارتفاع مبنی بر:  استفاده از هارنس هنگام کار در ارتفاع</vt:lpstr>
      <vt:lpstr>ماده15 آئین نامه حفاظتی کارگاههای ساختمانی مبنی بر:  محصور نمودن یا حفاظ گذاری كليه پرتگاه‌ها و دهانه‌هاي باز</vt:lpstr>
      <vt:lpstr>ماده211 آئین نامه حفاظتی کارگاههای ساختمانی مبنی بر:  خروج نخاله و مصالح از داخل كانال هاي چوبي يا فلزي</vt:lpstr>
      <vt:lpstr>ماده83 آئین نامه حفاظتی ساختمان کارگاهها  مبنی بر:   بسته بودن چاه آسانسور در سراسر ارتفاع و تمامي سطوح </vt:lpstr>
      <vt:lpstr>ماده15 آئین نامه حفاظتی کارگاه های ساختمانی مبنی بر:  حفاظت محکم و مناسب کلیه راه پله ها</vt:lpstr>
      <vt:lpstr>ماده15 آئین نامه حفاظتی کارگاههای ساختمانی مبنی بر:   حفاظت محکم و مناسب کليه دهانه هاي باز</vt:lpstr>
      <vt:lpstr>ماده15 آئین نامه حفاظتی کارگاههای ساختمانی مبنی بر:  محفوظ نمودن دهانه های باز کف کارگاه باپوشش موقت مناسب</vt:lpstr>
      <vt:lpstr>ماده20 آئین نامه حفاظتی کارگاه های ساختمانی مبنی بر:  رعایت حريم خطوط برق در كليه عمليات ساختماني</vt:lpstr>
      <vt:lpstr>ماده20 آئین نامه حفاظتی کارگاه های ساختمانی مبنی بر:  رعایت حريم خطوط برق در كليه عمليات ساختماني</vt:lpstr>
      <vt:lpstr>ماده 25  آئین نامه حفاظتی کارگاه های ساختمانی مبنی بر: رعایت حريم خطوط برق در كليه عمليات ساختماني</vt:lpstr>
      <vt:lpstr>ماده37 آئین نامه حفاظت وبهداشت عمومی در کارگاهها مبنی بر:  دارابودن روپوش عایق مناسب سيم ها و كابل هاي برق</vt:lpstr>
      <vt:lpstr>ماده30 آئین نامه حفاظت و بهداشت عمومی در کارگاهها مبنی بر:   نصب مقدار کافی پریز</vt:lpstr>
      <vt:lpstr>مواد 15و 19  آئین نامه حفاظتی تاسیسات الکتریکی  در کارگاهها مبنی بر: ضرورت استفاده از تابلو برق مناسب و ایمن</vt:lpstr>
      <vt:lpstr>ماده37 آئین نامه حفاظت و بهداشت عمومی در کارگاهها مبنی بر:  روپوش عايق مناسب بر روی سيم ها و كابل هاي برق</vt:lpstr>
      <vt:lpstr>ماده 37 آیین نامه حفاظت و بهداشت عمومی در کارگاه ها مبنی بر:  قرار دادن سيم های برق در لوله و يا كانال مناسب</vt:lpstr>
      <vt:lpstr>ماده 28 آیین نامه حفاظتی کارگاه های ساختمان مبنی بر:  بکار گیری ماشین آلات و وسایل بالابر با رعایت اصول ایمنی و فنی</vt:lpstr>
      <vt:lpstr>ماده‌ 322 آیین نامه حفاظتی کارگاه های ساختمانی و بند ب ماده‌ 24 آيين‌نامه‌ حفاظتي‌ وسايل‌ حمل‌ و نقل‌ و جابجاكردن‌مواد و اشياء در كارگاه‌ها مبنی بر:  تعادل‌ بار و عدم وجود مانع‌ در سر راه‌ و  لزوم استفاده از  بالا بر</vt:lpstr>
      <vt:lpstr>بند ب ماده‌ 24 آيين‌نامه‌ حفاظتي‌ وسايل‌ حمل‌ و نقل‌ و جابجاكردن‌مواد و اشياء در كارگاه‌ها  مبنی بر: تعادل‌ بار و عدم وجود مانع‌ در سر راه آن‌.</vt:lpstr>
      <vt:lpstr>بند ب ماده‌ 212 آيين‌نامه‌ حفاظتي‌ وسايل‌ حمل‌ و نقل‌ و جابجاكردن‌مواد و اشياء در كارگاه‌ها مبنی بر: تجهیز  قلاب‌ به‌ شيطانك</vt:lpstr>
      <vt:lpstr>ماده 25 آیین نامه حفاظت و بهداشت عمومی در کارگاه ها مبنی بر:  قرار دادن حفاظ مناسب برای قسمت هاي انتقال دهنده نيرو</vt:lpstr>
      <vt:lpstr>ماده 37 آیین نامه حفاظت و بهداشت عمومی در کارگاه ها مبنی بر:  لزوم استفاده از كابل هاي مناسب و سالم</vt:lpstr>
      <vt:lpstr>بند ج ماده 24 و ماده 27آيين‌نامه‌ حفاظتي‌ وسايل‌ حمل‌ و نقل‌ و جابجاكردن‌مواد و اشياء در كارگاه‌ها مبنی بر: عدم قرار گرفتن کارگران در معرض خطر تصادم هنگام بالا بردن بار و توجه رانندگان بالابر به آن.</vt:lpstr>
      <vt:lpstr>ماده 38 و 323 آیین نامه حفاظتی کارگاه های ساختمانی مبنی بر : ممنوعیت انتقال کارگران با ماشین آلات ساختمانی</vt:lpstr>
      <vt:lpstr>ماده 126 آيين‌نامه‌ ایمنی ساختمان کارگاه ها مبنی بر:  ایمن بودن اطاقک آسانسور</vt:lpstr>
      <vt:lpstr>ماده34 آیین نامه حفاظتی مواد خطر ناک ومواد قابل اشتعال و مواد قابل انفجار مبنی بر: انبار کردن ایمن مواد قابل اشتعال</vt:lpstr>
      <vt:lpstr>ماده 36 آيين نامه ومقررات حفاظت در ريخته گري، آهنگري وجوشكاري مبنی بر:مهارکپسول اکسیژن یا استیلن بطور قائم</vt:lpstr>
      <vt:lpstr>ماده 28 آیین نامه حفاظتی کارگاه های ساختمانی مبنی بر بکار گیری کلیه ماشین آلات با رعایت اصول ایمنی و فنی</vt:lpstr>
      <vt:lpstr>ماده 10 آیین نامه آیین نامه حفاظتی کارگاه های ساختمانی مبنی بر :  نصب علایم هشدار دهنده قابل رویت در شب و روز</vt:lpstr>
      <vt:lpstr>ماده 11 آیین نامه حفاظتی کارگاه های ساختمانی مبنی بر: ممنوعیت انبار كردن وسايل كار، مصالح در معابر عمومي</vt:lpstr>
      <vt:lpstr>ماده 12 آیین نامه حفاظتی کارگاه های ساختمانی مبنی بر:  لزوم نصب سرپش حفاظتی مناسب در دیواره اطراف ساختمان</vt:lpstr>
      <vt:lpstr>ماده 48 آیین نامه حفاظت و بهداشت عمومی در کارگاه هامبنی بر:  لزوم وجود تعداد کافی ظروف مخصوص برای زباله</vt:lpstr>
      <vt:lpstr>ماده 75 آیین نامه حفاظت و بهداشت عمومی در کارگاه هامبنی بر:  لزوم وجود جعبه کمک های اولیه در کارگاه</vt:lpstr>
      <vt:lpstr>مراحل بررسی حوادث ناشی از كار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samie</dc:creator>
  <cp:lastModifiedBy>HOBAB11</cp:lastModifiedBy>
  <cp:revision>147</cp:revision>
  <dcterms:created xsi:type="dcterms:W3CDTF">2016-11-04T16:44:37Z</dcterms:created>
  <dcterms:modified xsi:type="dcterms:W3CDTF">2019-11-15T14:59:31Z</dcterms:modified>
</cp:coreProperties>
</file>